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embeddings/oleObject1.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76" r:id="rId3"/>
    <p:sldMasterId id="2147483689" r:id="rId4"/>
    <p:sldMasterId id="2147483702" r:id="rId5"/>
  </p:sldMasterIdLst>
  <p:notesMasterIdLst>
    <p:notesMasterId r:id="rId32"/>
  </p:notesMasterIdLst>
  <p:sldIdLst>
    <p:sldId id="258" r:id="rId6"/>
    <p:sldId id="259" r:id="rId7"/>
    <p:sldId id="257" r:id="rId8"/>
    <p:sldId id="335" r:id="rId9"/>
    <p:sldId id="352" r:id="rId10"/>
    <p:sldId id="274" r:id="rId11"/>
    <p:sldId id="369" r:id="rId12"/>
    <p:sldId id="353" r:id="rId13"/>
    <p:sldId id="354" r:id="rId14"/>
    <p:sldId id="370" r:id="rId15"/>
    <p:sldId id="371" r:id="rId16"/>
    <p:sldId id="355" r:id="rId17"/>
    <p:sldId id="275" r:id="rId18"/>
    <p:sldId id="356" r:id="rId19"/>
    <p:sldId id="320" r:id="rId20"/>
    <p:sldId id="372" r:id="rId21"/>
    <p:sldId id="373" r:id="rId22"/>
    <p:sldId id="357" r:id="rId23"/>
    <p:sldId id="339" r:id="rId24"/>
    <p:sldId id="359" r:id="rId25"/>
    <p:sldId id="358" r:id="rId26"/>
    <p:sldId id="360" r:id="rId27"/>
    <p:sldId id="361" r:id="rId28"/>
    <p:sldId id="364" r:id="rId29"/>
    <p:sldId id="362" r:id="rId30"/>
    <p:sldId id="363" r:id="rId31"/>
  </p:sldIdLst>
  <p:sldSz cx="12192000" cy="6858000"/>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7881" autoAdjust="0"/>
  </p:normalViewPr>
  <p:slideViewPr>
    <p:cSldViewPr snapToGrid="0">
      <p:cViewPr varScale="1">
        <p:scale>
          <a:sx n="92" d="100"/>
          <a:sy n="92" d="100"/>
        </p:scale>
        <p:origin x="84"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notesMaster" Target="notesMasters/notesMaster1.xml"/><Relationship Id="rId33" Type="http://schemas.openxmlformats.org/officeDocument/2006/relationships/tags" Target="tags/tag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 Id="rId3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qing Long" userId="fc44fb41-d77a-4846-b3c2-27d250f72d52" providerId="ADAL" clId="{90B34338-E8A2-4C4F-A14D-A0EB7A8FCF9F}"/>
    <pc:docChg chg="undo custSel modSld">
      <pc:chgData name="Yuqing Long" userId="fc44fb41-d77a-4846-b3c2-27d250f72d52" providerId="ADAL" clId="{90B34338-E8A2-4C4F-A14D-A0EB7A8FCF9F}" dt="2025-09-30T01:53:35.319" v="8" actId="1076"/>
      <pc:docMkLst>
        <pc:docMk/>
      </pc:docMkLst>
      <pc:sldChg chg="modSp mod">
        <pc:chgData name="Yuqing Long" userId="fc44fb41-d77a-4846-b3c2-27d250f72d52" providerId="ADAL" clId="{90B34338-E8A2-4C4F-A14D-A0EB7A8FCF9F}" dt="2025-09-30T01:21:35.017" v="1" actId="1076"/>
        <pc:sldMkLst>
          <pc:docMk/>
          <pc:sldMk cId="0" sldId="274"/>
        </pc:sldMkLst>
        <pc:spChg chg="mod">
          <ac:chgData name="Yuqing Long" userId="fc44fb41-d77a-4846-b3c2-27d250f72d52" providerId="ADAL" clId="{90B34338-E8A2-4C4F-A14D-A0EB7A8FCF9F}" dt="2025-09-30T01:21:35.017" v="1" actId="1076"/>
          <ac:spMkLst>
            <pc:docMk/>
            <pc:sldMk cId="0" sldId="274"/>
            <ac:spMk id="2" creationId="{00000000-0000-0000-0000-000000000000}"/>
          </ac:spMkLst>
        </pc:spChg>
      </pc:sldChg>
      <pc:sldChg chg="modSp mod">
        <pc:chgData name="Yuqing Long" userId="fc44fb41-d77a-4846-b3c2-27d250f72d52" providerId="ADAL" clId="{90B34338-E8A2-4C4F-A14D-A0EB7A8FCF9F}" dt="2025-09-30T01:53:35.319" v="8" actId="1076"/>
        <pc:sldMkLst>
          <pc:docMk/>
          <pc:sldMk cId="0" sldId="275"/>
        </pc:sldMkLst>
        <pc:spChg chg="mod">
          <ac:chgData name="Yuqing Long" userId="fc44fb41-d77a-4846-b3c2-27d250f72d52" providerId="ADAL" clId="{90B34338-E8A2-4C4F-A14D-A0EB7A8FCF9F}" dt="2025-09-30T01:53:35.319" v="8" actId="1076"/>
          <ac:spMkLst>
            <pc:docMk/>
            <pc:sldMk cId="0" sldId="275"/>
            <ac:spMk id="12" creationId="{00000000-0000-0000-0000-000000000000}"/>
          </ac:spMkLst>
        </pc:spChg>
      </pc:sldChg>
      <pc:sldChg chg="addSp delSp modSp mod">
        <pc:chgData name="Yuqing Long" userId="fc44fb41-d77a-4846-b3c2-27d250f72d52" providerId="ADAL" clId="{90B34338-E8A2-4C4F-A14D-A0EB7A8FCF9F}" dt="2025-09-30T01:27:38.463" v="6" actId="21"/>
        <pc:sldMkLst>
          <pc:docMk/>
          <pc:sldMk cId="0" sldId="353"/>
        </pc:sldMkLst>
        <pc:spChg chg="add del mod">
          <ac:chgData name="Yuqing Long" userId="fc44fb41-d77a-4846-b3c2-27d250f72d52" providerId="ADAL" clId="{90B34338-E8A2-4C4F-A14D-A0EB7A8FCF9F}" dt="2025-09-30T01:27:38.463" v="6" actId="21"/>
          <ac:spMkLst>
            <pc:docMk/>
            <pc:sldMk cId="0" sldId="353"/>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F8CC7-286A-4FBB-946B-6F3BFBCED87D}" type="datetimeFigureOut">
              <a:rPr lang="zh-CN" altLang="en-US" smtClean="0"/>
              <a:t>2025/9/30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234D2-BD49-4C90-999B-ABF038F1B5E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Bef>
                <a:spcPts val="500"/>
              </a:spcBef>
              <a:spcAft>
                <a:spcPts val="1000"/>
              </a:spcAft>
            </a:pP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在《列子·汤问》中还记载了一个同时代的巧匠，名叫偃师。偃师比鲁班和墨子还要厉害，可以用木头、毛发、油漆等材料制造出惟妙惟肖的人偶，从外表看和真人无异，而且能歌善舞。偃师带着这个人偶去见周穆王，让它为大家献歌献舞。歌舞很成功，观众陶醉于其中。只是歌舞结束的时候出了差错，人偶向穆王的姬人们“暗送秋波”，惹得穆王大怒，要将偃师和这个人偶一并处死。偃师慌忙解释，并亲自动手把人偶剖开，果然是一堆零件。穆王这才相信这个人偶确实不是真人，赦免了偃师。鲁班和墨子听说这个故事后大为震撼，从此再也不敢自认为手艺高超了。这个故事当然只是个传说，</a:t>
            </a:r>
            <a:r>
              <a:rPr lang="en-US" altLang="zh-CN" sz="1200" dirty="0">
                <a:effectLst/>
                <a:latin typeface="等线" panose="02010600030101010101" pitchFamily="2" charset="-122"/>
                <a:ea typeface="微软雅黑" panose="020B0503020204020204" pitchFamily="34" charset="-122"/>
                <a:cs typeface="Times New Roman" panose="02020603050405020304" pitchFamily="18" charset="0"/>
              </a:rPr>
              <a:t>2000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多年前是不可能造出如此惟妙惟肖的人偶来的。尽管如此，这个故事充分体现了古人对智能机器的向往。</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Bef>
                <a:spcPts val="500"/>
              </a:spcBef>
              <a:spcAft>
                <a:spcPts val="1000"/>
              </a:spcAft>
            </a:pP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Bef>
                <a:spcPts val="500"/>
              </a:spcBef>
              <a:spcAft>
                <a:spcPts val="1000"/>
              </a:spcAft>
            </a:pP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在《列子·汤问》中还记载了一个同时代的巧匠，名叫偃师。偃师比鲁班和墨子还要厉害，可以用木头、毛发、油漆等材料制造出惟妙惟肖的人偶，从外表看和真人无异，而且能歌善舞。偃师带着这个人偶去见周穆王，让它为大家献歌献舞。歌舞很成功，观众陶醉于其中。只是歌舞结束的时候出了差错，人偶向穆王的姬人们“暗送秋波”，惹得穆王大怒，要将偃师和这个人偶一并处死。偃师慌忙解释，并亲自动手把人偶剖开，果然是一堆零件。穆王这才相信这个人偶确实不是真人，赦免了偃师。鲁班和墨子听说这个故事后大为震撼，从此再也不敢自认为手艺高超了。这个故事当然只是个传说，</a:t>
            </a:r>
            <a:r>
              <a:rPr lang="en-US" altLang="zh-CN" sz="1200" dirty="0">
                <a:effectLst/>
                <a:latin typeface="等线" panose="02010600030101010101" pitchFamily="2" charset="-122"/>
                <a:ea typeface="微软雅黑" panose="020B0503020204020204" pitchFamily="34" charset="-122"/>
                <a:cs typeface="Times New Roman" panose="02020603050405020304" pitchFamily="18" charset="0"/>
              </a:rPr>
              <a:t>2000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多年前是不可能造出如此惟妙惟肖的人偶来的。尽管如此，这个故事充分体现了古人对智能机器的向往。</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Bef>
                <a:spcPts val="500"/>
              </a:spcBef>
              <a:spcAft>
                <a:spcPts val="1000"/>
              </a:spcAft>
            </a:pP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Helvetica"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Helvetica"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Helvetica"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Helvetica"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895559-B5C9-44B2-B309-9E110ED03028}" type="slidenum">
              <a:rPr lang="zh-CN" altLang="en-US" smtClean="0"/>
              <a:t>‹#›</a:t>
            </a:fld>
            <a:endParaRPr lang="zh-CN" altLang="en-US"/>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3600" b="0" kern="1200" cap="none" baseline="0" dirty="0">
                <a:solidFill>
                  <a:srgbClr val="660874"/>
                </a:solidFill>
                <a:latin typeface="+mj-lt"/>
                <a:ea typeface="+mj-ea"/>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895559-B5C9-44B2-B309-9E110ED03028}" type="slidenum">
              <a:rPr lang="zh-CN" altLang="en-US" smtClean="0"/>
              <a:t>‹#›</a:t>
            </a:fld>
            <a:endParaRPr lang="zh-CN" altLang="en-US"/>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3600" b="0" kern="1200" cap="none" baseline="0" dirty="0">
                <a:solidFill>
                  <a:srgbClr val="660874"/>
                </a:solidFill>
                <a:latin typeface="+mj-lt"/>
                <a:ea typeface="+mj-ea"/>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userDrawn="1"/>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895559-B5C9-44B2-B309-9E110ED03028}" type="slidenum">
              <a:rPr lang="zh-CN" altLang="en-US" smtClean="0"/>
              <a:t>‹#›</a:t>
            </a:fld>
            <a:endParaRPr lang="zh-CN" altLang="en-US"/>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3600" b="0" kern="1200" cap="none" baseline="0" dirty="0">
                <a:solidFill>
                  <a:srgbClr val="660874"/>
                </a:solidFill>
                <a:latin typeface="+mj-lt"/>
                <a:ea typeface="+mj-ea"/>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userDrawn="1"/>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6000" b="0" kern="1200" cap="none" baseline="0" dirty="0">
                <a:solidFill>
                  <a:schemeClr val="tx1"/>
                </a:solidFill>
                <a:latin typeface="+mj-lt"/>
                <a:ea typeface="+mj-ea"/>
                <a:cs typeface="+mj-cs"/>
              </a:defRPr>
            </a:lvl1pPr>
          </a:lstStyle>
          <a:p>
            <a:r>
              <a:rPr kumimoji="1" lang="zh-CN" altLang="en-US"/>
              <a:t>单击此处编辑母版标题样式</a:t>
            </a:r>
            <a:endParaRPr kumimoji="1" lang="zh-CN" altLang="en-US" dirty="0"/>
          </a:p>
        </p:txBody>
      </p:sp>
      <p:sp>
        <p:nvSpPr>
          <p:cNvPr id="12" name="副标题 2"/>
          <p:cNvSpPr txBox="1"/>
          <p:nvPr/>
        </p:nvSpPr>
        <p:spPr>
          <a:xfrm>
            <a:off x="9341020" y="6011470"/>
            <a:ext cx="2337730" cy="456220"/>
          </a:xfrm>
          <a:prstGeom prst="rect">
            <a:avLst/>
          </a:prstGeom>
        </p:spPr>
        <p:txBody>
          <a:bodyPr vert="horz" lIns="91440" tIns="45720" rIns="91440" bIns="45720" rtlCol="0">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微软雅黑" panose="020B0503020204020204" pitchFamily="34" charset="-122"/>
                <a:ea typeface="微软雅黑" panose="020B0503020204020204" pitchFamily="34"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600" dirty="0">
                <a:solidFill>
                  <a:schemeClr val="accent2"/>
                </a:solidFill>
              </a:rPr>
              <a:t>制作者：人名</a:t>
            </a:r>
            <a:r>
              <a:rPr lang="en-US" altLang="zh-CN" sz="1600" dirty="0">
                <a:solidFill>
                  <a:schemeClr val="accent2"/>
                </a:solidFill>
              </a:rPr>
              <a:t>/</a:t>
            </a:r>
            <a:r>
              <a:rPr lang="zh-CN" altLang="en-US" sz="1600" dirty="0">
                <a:solidFill>
                  <a:schemeClr val="accent2"/>
                </a:solidFill>
              </a:rPr>
              <a:t>单位名称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normAutofit/>
          </a:bodyPr>
          <a:lstStyle>
            <a:lvl1pPr algn="l" defTabSz="457200" rtl="0" eaLnBrk="1" latinLnBrk="0" hangingPunct="1">
              <a:spcBef>
                <a:spcPct val="0"/>
              </a:spcBef>
              <a:buNone/>
              <a:defRPr kumimoji="1" lang="zh-CN" altLang="en-US" sz="4000" b="1" kern="1200" cap="none" baseline="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userDrawn="1"/>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6000" b="0" kern="1200" cap="none" baseline="0" dirty="0">
                <a:solidFill>
                  <a:schemeClr val="tx1"/>
                </a:solidFill>
                <a:latin typeface="+mj-lt"/>
                <a:ea typeface="+mj-ea"/>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normAutofit/>
          </a:bodyPr>
          <a:lstStyle>
            <a:lvl1pPr algn="l" defTabSz="457200" rtl="0" eaLnBrk="1" latinLnBrk="0" hangingPunct="1">
              <a:spcBef>
                <a:spcPct val="0"/>
              </a:spcBef>
              <a:buNone/>
              <a:defRPr kumimoji="1" lang="zh-CN" altLang="en-US" sz="4000" b="1" kern="1200" cap="none" baseline="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457200" rtl="0" eaLnBrk="1" latinLnBrk="0" hangingPunct="1">
        <a:spcBef>
          <a:spcPct val="0"/>
        </a:spcBef>
        <a:buNone/>
        <a:defRPr sz="4000" b="1" kern="1200" cap="none" baseline="0">
          <a:solidFill>
            <a:schemeClr val="tx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微软雅黑" panose="020B0503020204020204" pitchFamily="34" charset="-122"/>
          <a:ea typeface="微软雅黑" panose="020B0503020204020204" pitchFamily="34"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xStyles>
    <p:titleStyle>
      <a:lvl1pPr algn="l" defTabSz="457200" rtl="0" eaLnBrk="1" latinLnBrk="0" hangingPunct="1">
        <a:spcBef>
          <a:spcPct val="0"/>
        </a:spcBef>
        <a:buNone/>
        <a:defRPr sz="4000" b="1" kern="1200" cap="none" baseline="0">
          <a:solidFill>
            <a:schemeClr val="tx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微软雅黑" panose="020B0503020204020204" pitchFamily="34" charset="-122"/>
          <a:ea typeface="微软雅黑" panose="020B0503020204020204" pitchFamily="34"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5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4.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slideLayout" Target="../slideLayouts/slideLayout40.xml"/><Relationship Id="rId6" Type="http://schemas.openxmlformats.org/officeDocument/2006/relationships/notesSlide" Target="../notesSlides/notesSlide1.xml"/><Relationship Id="rId7" Type="http://schemas.openxmlformats.org/officeDocument/2006/relationships/image" Target="../media/image20.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slideLayout" Target="../slideLayouts/slideLayout40.xml"/><Relationship Id="rId6" Type="http://schemas.openxmlformats.org/officeDocument/2006/relationships/notesSlide" Target="../notesSlides/notesSlide2.xml"/><Relationship Id="rId7" Type="http://schemas.openxmlformats.org/officeDocument/2006/relationships/image" Target="../media/image22.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slideLayout" Target="../slideLayouts/slideLayout55.xml"/><Relationship Id="rId7" Type="http://schemas.openxmlformats.org/officeDocument/2006/relationships/notesSlide" Target="../notesSlides/notesSlide3.xml"/><Relationship Id="rId8" Type="http://schemas.openxmlformats.org/officeDocument/2006/relationships/image" Target="../media/image2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25.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27.wmf"/></Relationships>
</file>

<file path=ppt/slides/_rels/slide18.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slideLayout" Target="../slideLayouts/slideLayout43.xml"/><Relationship Id="rId7" Type="http://schemas.openxmlformats.org/officeDocument/2006/relationships/notesSlide" Target="../notesSlides/notesSlide6.xml"/><Relationship Id="rId8" Type="http://schemas.openxmlformats.org/officeDocument/2006/relationships/image" Target="../media/image28.jpeg"/><Relationship Id="rId9"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tags" Target="../tags/tag5.xml"/><Relationship Id="rId4" Type="http://schemas.openxmlformats.org/officeDocument/2006/relationships/tags" Target="../tags/tag6.xml"/><Relationship Id="rId5" Type="http://schemas.openxmlformats.org/officeDocument/2006/relationships/slideLayout" Target="../slideLayouts/slideLayout51.xml"/><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43.xml"/><Relationship Id="rId3"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31.png"/><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43.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tags" Target="../tags/tag32.xml"/><Relationship Id="rId4" Type="http://schemas.openxmlformats.org/officeDocument/2006/relationships/slideLayout" Target="../slideLayouts/slideLayout43.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7.png"/><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slideLayout" Target="../slideLayouts/slideLayout43.xml"/><Relationship Id="rId4" Type="http://schemas.openxmlformats.org/officeDocument/2006/relationships/image" Target="../media/image11.jpeg"/><Relationship Id="rId5"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lnSpc>
                <a:spcPct val="100000"/>
              </a:lnSpc>
            </a:pPr>
            <a:r>
              <a:rPr sz="2400">
                <a:latin typeface="Arial"/>
              </a:rPr>
              <a:t>Chapter 1: Overview of Artificial Intelligence</a:t>
            </a:r>
            <a:endParaRPr lang="zh-CN" altLang="en-US" sz="6000" dirty="0"/>
          </a:p>
        </p:txBody>
      </p:sp>
      <p:sp>
        <p:nvSpPr>
          <p:cNvPr id="7" name="公司名"/>
          <p:cNvSpPr txBox="1"/>
          <p:nvPr>
            <p:custDataLst>
              <p:tags r:id="rId1"/>
            </p:custDataLst>
          </p:nvPr>
        </p:nvSpPr>
        <p:spPr>
          <a:xfrm>
            <a:off x="848551" y="478292"/>
            <a:ext cx="4516736" cy="378000"/>
          </a:xfrm>
          <a:prstGeom prst="rect">
            <a:avLst/>
          </a:prstGeom>
        </p:spPr>
        <p:txBody>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l">
              <a:lnSpc>
                <a:spcPct val="100000"/>
              </a:lnSpc>
            </a:pPr>
            <a:r>
              <a:rPr sz="2400">
                <a:latin typeface="Arial"/>
              </a:rPr>
              <a:t>"General Knowledge of Artificial Intelligence" High School Edition</a:t>
            </a:r>
          </a:p>
        </p:txBody>
      </p:sp>
      <p:pic>
        <p:nvPicPr>
          <p:cNvPr id="4" name="图片 3" descr="秦汉logo"/>
          <p:cNvPicPr>
            <a:picLocks noChangeAspect="1"/>
          </p:cNvPicPr>
          <p:nvPr/>
        </p:nvPicPr>
        <p:blipFill>
          <a:blip r:embed="rId3"/>
          <a:stretch>
            <a:fillRect/>
          </a:stretch>
        </p:blipFill>
        <p:spPr>
          <a:xfrm>
            <a:off x="5730875" y="478155"/>
            <a:ext cx="3329847" cy="802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The Golden Decade (1956-1974)</a:t>
            </a:r>
            <a:endParaRPr lang="en-US" altLang="zh-CN" dirty="0" err="1">
              <a:solidFill>
                <a:srgbClr val="1F2329"/>
              </a:solidFill>
              <a:latin typeface="Noto Sans SC"/>
            </a:endParaRPr>
          </a:p>
        </p:txBody>
      </p:sp>
      <p:sp>
        <p:nvSpPr>
          <p:cNvPr id="5" name="内容占位符 4"/>
          <p:cNvSpPr>
            <a:spLocks noGrp="1"/>
          </p:cNvSpPr>
          <p:nvPr>
            <p:ph idx="1"/>
          </p:nvPr>
        </p:nvSpPr>
        <p:spPr>
          <a:prstGeom prst="rect">
            <a:avLst/>
          </a:prstGeom>
        </p:spPr>
        <p:txBody>
          <a:bodyPr>
            <a:normAutofit lnSpcReduction="10000"/>
          </a:bodyPr>
          <a:lstStyle/>
          <a:p>
            <a:pPr algn="l">
              <a:lnSpc>
                <a:spcPct val="100000"/>
              </a:lnSpc>
            </a:pPr>
            <a:r>
              <a:rPr sz="2400">
                <a:latin typeface="Arial"/>
              </a:rPr>
              <a:t>ELIZA: Can you be more specific?</a:t>
            </a:r>
            <a:endParaRPr lang="en-US" altLang="zh-CN" sz="2000" b="0" i="0" dirty="0">
              <a:solidFill>
                <a:srgbClr val="7030A0"/>
              </a:solidFill>
              <a:effectLst/>
              <a:latin typeface="微软雅黑" panose="020B0503020204020204" pitchFamily="34" charset="-122"/>
            </a:endParaRPr>
          </a:p>
          <a:p>
            <a:pPr algn="l">
              <a:lnSpc>
                <a:spcPct val="100000"/>
              </a:lnSpc>
            </a:pPr>
            <a:r>
              <a:rPr sz="2400">
                <a:latin typeface="Arial"/>
              </a:rPr>
              <a:t>Human: Who, me?</a:t>
            </a:r>
          </a:p>
          <a:p>
            <a:pPr algn="l">
              <a:lnSpc>
                <a:spcPct val="100000"/>
              </a:lnSpc>
            </a:pPr>
            <a:r>
              <a:rPr sz="2400">
                <a:latin typeface="Arial"/>
              </a:rPr>
              <a:t>ELIZA: Let's discuss why you are available at this time?</a:t>
            </a:r>
          </a:p>
          <a:p>
            <a:pPr algn="l">
              <a:lnSpc>
                <a:spcPct val="100000"/>
              </a:lnSpc>
            </a:pPr>
            <a:r>
              <a:rPr sz="2400">
                <a:latin typeface="Arial"/>
              </a:rPr>
              <a:t>Human: You can say things like: FaceTime Brian, Launch photos.</a:t>
            </a:r>
          </a:p>
          <a:p>
            <a:pPr algn="l">
              <a:lnSpc>
                <a:spcPct val="100000"/>
              </a:lnSpc>
            </a:pPr>
            <a:r>
              <a:rPr sz="2400">
                <a:latin typeface="Arial"/>
              </a:rPr>
              <a:t>ELIZA: Can I say that?</a:t>
            </a:r>
            <a:endParaRPr lang="en-US" altLang="zh-CN" sz="2000" b="0" i="0" dirty="0">
              <a:solidFill>
                <a:srgbClr val="7030A0"/>
              </a:solidFill>
              <a:effectLst/>
              <a:latin typeface="微软雅黑" panose="020B0503020204020204" pitchFamily="34" charset="-122"/>
            </a:endParaRPr>
          </a:p>
          <a:p>
            <a:pPr algn="l">
              <a:lnSpc>
                <a:spcPct val="100000"/>
              </a:lnSpc>
            </a:pPr>
            <a:r>
              <a:rPr sz="2400">
                <a:latin typeface="Arial"/>
              </a:rPr>
              <a:t>Human: Did I say you couldn't?</a:t>
            </a:r>
          </a:p>
          <a:p>
            <a:pPr algn="l">
              <a:lnSpc>
                <a:spcPct val="100000"/>
              </a:lnSpc>
            </a:pPr>
            <a:r>
              <a:rPr sz="2400">
                <a:latin typeface="Arial"/>
              </a:rPr>
              <a:t>ELIZA: Did you really say other people couldn't?</a:t>
            </a:r>
            <a:endParaRPr lang="zh-CN" altLang="en-US" sz="2000" dirty="0">
              <a:solidFill>
                <a:srgbClr val="7030A0"/>
              </a:solidFill>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667" y="1435139"/>
            <a:ext cx="4337453" cy="4181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The Golden Decade (1956-1974)</a:t>
            </a:r>
            <a:endParaRPr lang="en-US" altLang="zh-CN" dirty="0" err="1">
              <a:solidFill>
                <a:srgbClr val="1F2329"/>
              </a:solidFill>
              <a:latin typeface="Noto Sans SC"/>
            </a:endParaRPr>
          </a:p>
        </p:txBody>
      </p:sp>
      <p:sp>
        <p:nvSpPr>
          <p:cNvPr id="3" name="内容占位符 2"/>
          <p:cNvSpPr>
            <a:spLocks noGrp="1"/>
          </p:cNvSpPr>
          <p:nvPr>
            <p:ph idx="1"/>
          </p:nvPr>
        </p:nvSpPr>
        <p:spPr>
          <a:xfrm>
            <a:off x="573171" y="1635799"/>
            <a:ext cx="10515600" cy="1744239"/>
          </a:xfrm>
          <a:prstGeom prst="rect">
            <a:avLst/>
          </a:prstGeom>
        </p:spPr>
        <p:txBody>
          <a:bodyPr>
            <a:noAutofit/>
          </a:bodyPr>
          <a:lstStyle/>
          <a:p>
            <a:pPr algn="l">
              <a:lnSpc>
                <a:spcPct val="100000"/>
              </a:lnSpc>
            </a:pPr>
            <a:r>
              <a:rPr sz="2400">
                <a:latin typeface="Arial"/>
              </a:rPr>
              <a:t>Behind ELIZA were just some very simple question-and-answer templates, mainly to guide the other person to express themselves. Despite this, people still considered ELIZA to be very intelligent.</a:t>
            </a:r>
            <a:endParaRPr lang="en-US" altLang="zh-CN" sz="2400" dirty="0"/>
          </a:p>
          <a:p>
            <a:pPr algn="l">
              <a:lnSpc>
                <a:spcPct val="100000"/>
              </a:lnSpc>
            </a:pPr>
            <a:r>
              <a:rPr sz="2400">
                <a:latin typeface="Arial"/>
              </a:rPr>
              <a:t>After ELIZA, conversational robots made significant progress, but human-like conversation did not emerge until the recent rise of deep learning.</a:t>
            </a:r>
          </a:p>
        </p:txBody>
      </p:sp>
      <p:pic>
        <p:nvPicPr>
          <p:cNvPr id="6" name="图片 5"/>
          <p:cNvPicPr>
            <a:picLocks noChangeAspect="1"/>
          </p:cNvPicPr>
          <p:nvPr/>
        </p:nvPicPr>
        <p:blipFill>
          <a:blip r:embed="rId2"/>
          <a:stretch>
            <a:fillRect/>
          </a:stretch>
        </p:blipFill>
        <p:spPr>
          <a:xfrm>
            <a:off x="5897231" y="3580535"/>
            <a:ext cx="5336794" cy="2906848"/>
          </a:xfrm>
          <a:prstGeom prst="rect">
            <a:avLst/>
          </a:prstGeom>
        </p:spPr>
      </p:pic>
      <p:pic>
        <p:nvPicPr>
          <p:cNvPr id="7" name="图片 6"/>
          <p:cNvPicPr>
            <a:picLocks noChangeAspect="1"/>
          </p:cNvPicPr>
          <p:nvPr/>
        </p:nvPicPr>
        <p:blipFill>
          <a:blip r:embed="rId3"/>
          <a:stretch>
            <a:fillRect/>
          </a:stretch>
        </p:blipFill>
        <p:spPr>
          <a:xfrm>
            <a:off x="958915" y="3580535"/>
            <a:ext cx="4523903" cy="2906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The Golden Decade (1956-1974)</a:t>
            </a:r>
            <a:endParaRPr lang="en-US" altLang="zh-CN" dirty="0" err="1">
              <a:solidFill>
                <a:srgbClr val="1F2329"/>
              </a:solidFill>
              <a:latin typeface="Noto Sans SC"/>
            </a:endParaRPr>
          </a:p>
        </p:txBody>
      </p:sp>
      <p:sp>
        <p:nvSpPr>
          <p:cNvPr id="3" name="内容占位符 2"/>
          <p:cNvSpPr>
            <a:spLocks noGrp="1"/>
          </p:cNvSpPr>
          <p:nvPr>
            <p:ph idx="1"/>
          </p:nvPr>
        </p:nvSpPr>
        <p:spPr>
          <a:xfrm>
            <a:off x="573171" y="1541819"/>
            <a:ext cx="5840599" cy="4937178"/>
          </a:xfrm>
          <a:prstGeom prst="rect">
            <a:avLst/>
          </a:prstGeom>
        </p:spPr>
        <p:txBody>
          <a:bodyPr>
            <a:noAutofit/>
          </a:bodyPr>
          <a:lstStyle/>
          <a:p>
            <a:pPr algn="l">
              <a:lnSpc>
                <a:spcPct val="100000"/>
              </a:lnSpc>
            </a:pPr>
            <a:r>
              <a:rPr sz="2400">
                <a:latin typeface="Arial"/>
              </a:rPr>
              <a:t>Inspired by the human neural network, American computational neuroscientist Warren McCulloch and logician Walter Pitts proposed the artificial neural network (ANN) model in 1943.</a:t>
            </a:r>
            <a:endParaRPr lang="en-US" altLang="zh-CN" sz="2400" dirty="0">
              <a:solidFill>
                <a:srgbClr val="333333"/>
              </a:solidFill>
            </a:endParaRPr>
          </a:p>
          <a:p>
            <a:pPr algn="l">
              <a:lnSpc>
                <a:spcPct val="100000"/>
              </a:lnSpc>
            </a:pPr>
            <a:r>
              <a:rPr sz="2400">
                <a:latin typeface="Arial"/>
              </a:rPr>
              <a:t>In 1951, Marvin Minsky designed the first neural network computer, SNARC.</a:t>
            </a:r>
            <a:endParaRPr lang="en-US" altLang="zh-CN" sz="2400" dirty="0">
              <a:solidFill>
                <a:srgbClr val="333333"/>
              </a:solidFill>
            </a:endParaRPr>
          </a:p>
          <a:p>
            <a:pPr algn="l">
              <a:lnSpc>
                <a:spcPct val="100000"/>
              </a:lnSpc>
            </a:pPr>
            <a:r>
              <a:rPr sz="2400">
                <a:latin typeface="Arial"/>
              </a:rPr>
              <a:t>In 1958, Frank Rosenblatt of Cornell University designed a single-layer neural network called the "Perceptron," which was implemented on dedicated hardware called the Mark I, known as the Perceptron machine.</a:t>
            </a:r>
            <a:endParaRPr lang="en-US" altLang="zh-CN" sz="2400" dirty="0">
              <a:solidFill>
                <a:srgbClr val="333333"/>
              </a:solidFill>
            </a:endParaRPr>
          </a:p>
          <a:p>
            <a:pPr algn="l">
              <a:lnSpc>
                <a:spcPct val="100000"/>
              </a:lnSpc>
            </a:pPr>
            <a:r>
              <a:rPr sz="2400">
                <a:latin typeface="Arial"/>
              </a:rPr>
              <a:t>The network used the neuron structure proposed by McCulloch and Pitts, but the difference in the Perceptron model was that the connections between neurons were learnable.</a:t>
            </a:r>
          </a:p>
        </p:txBody>
      </p:sp>
      <p:sp>
        <p:nvSpPr>
          <p:cNvPr id="5" name="文本框 4"/>
          <p:cNvSpPr txBox="1"/>
          <p:nvPr/>
        </p:nvSpPr>
        <p:spPr>
          <a:xfrm>
            <a:off x="6833728" y="5465112"/>
            <a:ext cx="4578272" cy="1169551"/>
          </a:xfrm>
          <a:prstGeom prst="rect">
            <a:avLst/>
          </a:prstGeom>
          <a:noFill/>
        </p:spPr>
        <p:txBody>
          <a:bodyPr wrap="square" rtlCol="0">
            <a:spAutoFit/>
          </a:bodyPr>
          <a:lstStyle/>
          <a:p>
            <a:pPr algn="l">
              <a:lnSpc>
                <a:spcPct val="100000"/>
              </a:lnSpc>
            </a:pPr>
            <a:r>
              <a:rPr sz="2400">
                <a:latin typeface="Arial"/>
              </a:rPr>
              <a:t>Frank Rosenblatt (1928-1971) and the Mark I Perceptron machine.</a:t>
            </a:r>
            <a:endParaRPr lang="en-US" altLang="zh-CN" sz="1400" dirty="0">
              <a:latin typeface="微软雅黑" panose="020B0503020204020204" pitchFamily="34" charset="-122"/>
              <a:ea typeface="微软雅黑" panose="020B0503020204020204" pitchFamily="34" charset="-122"/>
            </a:endParaRPr>
          </a:p>
          <a:p>
            <a:pPr algn="l">
              <a:lnSpc>
                <a:spcPct val="100000"/>
              </a:lnSpc>
            </a:pPr>
            <a:r>
              <a:rPr sz="2400">
                <a:latin typeface="Arial"/>
              </a:rPr>
              <a:t>The Perceptron machine designed by Rosenblatt took pictures as input and could recognize letters or numbers in them. The image on the right is an example of recognizing the letter 'C'.</a:t>
            </a:r>
            <a:endParaRPr lang="en-US" altLang="zh-CN" sz="1400" dirty="0">
              <a:latin typeface="微软雅黑" panose="020B0503020204020204" pitchFamily="34" charset="-122"/>
              <a:ea typeface="微软雅黑" panose="020B0503020204020204" pitchFamily="34" charset="-122"/>
            </a:endParaRPr>
          </a:p>
          <a:p>
            <a:pPr algn="l">
              <a:lnSpc>
                <a:spcPct val="100000"/>
              </a:lnSpc>
            </a:pPr>
            <a:r>
              <a:rPr sz="2400">
                <a:latin typeface="Arial"/>
              </a:rPr>
              <a:t>The success of the Perceptron model was greatly encouraging, and people optimistically believed that as long as machines could learn on their own, many things could be accomplished.</a:t>
            </a:r>
            <a:endParaRPr lang="en-US" altLang="zh-CN" sz="1400"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6637200" y="1207538"/>
            <a:ext cx="4971328" cy="1900566"/>
            <a:chOff x="6647501" y="1124922"/>
            <a:chExt cx="4971328" cy="1900566"/>
          </a:xfrm>
        </p:grpSpPr>
        <p:pic>
          <p:nvPicPr>
            <p:cNvPr id="6" name="图片 5"/>
            <p:cNvPicPr>
              <a:picLocks noChangeAspect="1"/>
            </p:cNvPicPr>
            <p:nvPr/>
          </p:nvPicPr>
          <p:blipFill>
            <a:blip r:embed="rId2"/>
            <a:stretch>
              <a:fillRect/>
            </a:stretch>
          </p:blipFill>
          <p:spPr>
            <a:xfrm>
              <a:off x="9142123" y="1232141"/>
              <a:ext cx="2476706" cy="1686129"/>
            </a:xfrm>
            <a:prstGeom prst="rect">
              <a:avLst/>
            </a:prstGeom>
          </p:spPr>
        </p:pic>
        <p:pic>
          <p:nvPicPr>
            <p:cNvPr id="7" name="图片 6"/>
            <p:cNvPicPr>
              <a:picLocks noChangeAspect="1"/>
            </p:cNvPicPr>
            <p:nvPr/>
          </p:nvPicPr>
          <p:blipFill>
            <a:blip r:embed="rId3"/>
            <a:stretch>
              <a:fillRect/>
            </a:stretch>
          </p:blipFill>
          <p:spPr>
            <a:xfrm>
              <a:off x="6647501" y="1124922"/>
              <a:ext cx="2135143" cy="1900566"/>
            </a:xfrm>
            <a:prstGeom prst="rect">
              <a:avLst/>
            </a:prstGeom>
          </p:spPr>
        </p:pic>
      </p:grpSp>
      <p:sp>
        <p:nvSpPr>
          <p:cNvPr id="8" name="文本框 7"/>
          <p:cNvSpPr txBox="1"/>
          <p:nvPr/>
        </p:nvSpPr>
        <p:spPr>
          <a:xfrm>
            <a:off x="6803602" y="3132168"/>
            <a:ext cx="4638524" cy="307777"/>
          </a:xfrm>
          <a:prstGeom prst="rect">
            <a:avLst/>
          </a:prstGeom>
          <a:noFill/>
        </p:spPr>
        <p:txBody>
          <a:bodyPr wrap="square" rtlCol="0">
            <a:spAutoFit/>
          </a:bodyPr>
          <a:lstStyle/>
          <a:p>
            <a:pPr algn="l">
              <a:lnSpc>
                <a:spcPct val="100000"/>
              </a:lnSpc>
            </a:pPr>
            <a:r>
              <a:rPr sz="2400">
                <a:latin typeface="Arial"/>
              </a:rPr>
              <a:t>Artificial neural networks simulate the human nervous system and have powerful learning capabilities.</a:t>
            </a:r>
          </a:p>
        </p:txBody>
      </p:sp>
      <p:grpSp>
        <p:nvGrpSpPr>
          <p:cNvPr id="12" name="组合 11"/>
          <p:cNvGrpSpPr/>
          <p:nvPr/>
        </p:nvGrpSpPr>
        <p:grpSpPr>
          <a:xfrm>
            <a:off x="6808999" y="3616843"/>
            <a:ext cx="4627730" cy="1805438"/>
            <a:chOff x="6759685" y="3510163"/>
            <a:chExt cx="4627730" cy="1805438"/>
          </a:xfrm>
        </p:grpSpPr>
        <p:pic>
          <p:nvPicPr>
            <p:cNvPr id="9" name="图片 8"/>
            <p:cNvPicPr>
              <a:picLocks noChangeAspect="1"/>
            </p:cNvPicPr>
            <p:nvPr/>
          </p:nvPicPr>
          <p:blipFill>
            <a:blip r:embed="rId4"/>
            <a:stretch>
              <a:fillRect/>
            </a:stretch>
          </p:blipFill>
          <p:spPr>
            <a:xfrm>
              <a:off x="6759685" y="3580770"/>
              <a:ext cx="2218965" cy="1664224"/>
            </a:xfrm>
            <a:prstGeom prst="rect">
              <a:avLst/>
            </a:prstGeom>
          </p:spPr>
        </p:pic>
        <p:pic>
          <p:nvPicPr>
            <p:cNvPr id="11" name="图片 10"/>
            <p:cNvPicPr>
              <a:picLocks noChangeAspect="1"/>
            </p:cNvPicPr>
            <p:nvPr/>
          </p:nvPicPr>
          <p:blipFill>
            <a:blip r:embed="rId5"/>
            <a:stretch>
              <a:fillRect/>
            </a:stretch>
          </p:blipFill>
          <p:spPr>
            <a:xfrm>
              <a:off x="9112563" y="3510163"/>
              <a:ext cx="2274852" cy="180543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Arrival of the AI Winter (1974-1980)</a:t>
            </a:r>
          </a:p>
        </p:txBody>
      </p:sp>
      <p:sp>
        <p:nvSpPr>
          <p:cNvPr id="8" name="标题 1"/>
          <p:cNvSpPr txBox="1"/>
          <p:nvPr>
            <p:custDataLst>
              <p:tags r:id="rId1"/>
            </p:custDataLst>
          </p:nvPr>
        </p:nvSpPr>
        <p:spPr>
          <a:xfrm>
            <a:off x="480060" y="2266950"/>
            <a:ext cx="6826885" cy="3874135"/>
          </a:xfrm>
          <a:prstGeom prst="rect">
            <a:avLst/>
          </a:prstGeom>
          <a:solidFill>
            <a:schemeClr val="bg1"/>
          </a:solidFill>
          <a:ln w="12700" cap="sq">
            <a:noFill/>
            <a:prstDash val="solid"/>
            <a:miter/>
          </a:ln>
          <a:effectLst>
            <a:outerShdw blurRad="50800" dist="38100" dir="5400000" algn="t" rotWithShape="0">
              <a:schemeClr val="tx1">
                <a:lumMod val="95000"/>
                <a:lumOff val="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2"/>
            </p:custDataLst>
          </p:nvPr>
        </p:nvSpPr>
        <p:spPr>
          <a:xfrm>
            <a:off x="387985" y="2208816"/>
            <a:ext cx="787078" cy="787078"/>
          </a:xfrm>
          <a:prstGeom prst="diagStripe">
            <a:avLst/>
          </a:prstGeom>
          <a:gradFill>
            <a:gsLst>
              <a:gs pos="20000">
                <a:schemeClr val="accent1"/>
              </a:gs>
              <a:gs pos="84000">
                <a:schemeClr val="accent2"/>
              </a:gs>
            </a:gsLst>
            <a:lin ang="2700000" scaled="1"/>
          </a:gradFill>
          <a:ln w="12700" cap="sq">
            <a:noFill/>
            <a:prstDash val="solid"/>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3"/>
            </p:custDataLst>
          </p:nvPr>
        </p:nvSpPr>
        <p:spPr>
          <a:xfrm>
            <a:off x="806450" y="2554605"/>
            <a:ext cx="6324600" cy="416560"/>
          </a:xfrm>
          <a:prstGeom prst="rect">
            <a:avLst/>
          </a:prstGeom>
          <a:noFill/>
          <a:ln>
            <a:noFill/>
          </a:ln>
        </p:spPr>
        <p:txBody>
          <a:bodyPr vert="horz" wrap="square" lIns="0" tIns="0" rIns="0" bIns="0" rtlCol="0" anchor="t"/>
          <a:lstStyle/>
          <a:p>
            <a:pPr algn="l">
              <a:lnSpc>
                <a:spcPct val="100000"/>
              </a:lnSpc>
              <a:spcBef>
                <a:spcPts val="500"/>
              </a:spcBef>
              <a:buClrTx/>
              <a:buSzTx/>
              <a:buFontTx/>
            </a:pPr>
            <a:r>
              <a:rPr sz="2400">
                <a:latin typeface="Arial"/>
              </a:rPr>
              <a:t>Challenges in Practical Application: The Limitations of Symbolic Systems</a:t>
            </a:r>
          </a:p>
        </p:txBody>
      </p:sp>
      <p:sp>
        <p:nvSpPr>
          <p:cNvPr id="12" name="标题 1"/>
          <p:cNvSpPr txBox="1"/>
          <p:nvPr>
            <p:custDataLst>
              <p:tags r:id="rId4"/>
            </p:custDataLst>
          </p:nvPr>
        </p:nvSpPr>
        <p:spPr>
          <a:xfrm>
            <a:off x="806450" y="3275965"/>
            <a:ext cx="6324600" cy="2696845"/>
          </a:xfrm>
          <a:prstGeom prst="rect">
            <a:avLst/>
          </a:prstGeom>
          <a:noFill/>
          <a:ln>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However, as research deepened, symbolic methods hit a bottleneck. Symbolic systems required strict definitions and struggled to describe large-scale, open-ended problems. At the same time, real-world problems involved a great deal of uncertainty that could not be fully resolved with symbolic calculus. These issues led artificial intelligence research into its first downturn.</a:t>
            </a:r>
          </a:p>
        </p:txBody>
      </p:sp>
      <p:sp>
        <p:nvSpPr>
          <p:cNvPr id="6" name="文本框 5"/>
          <p:cNvSpPr txBox="1"/>
          <p:nvPr/>
        </p:nvSpPr>
        <p:spPr>
          <a:xfrm>
            <a:off x="7620529" y="4659711"/>
            <a:ext cx="4044286" cy="738664"/>
          </a:xfrm>
          <a:prstGeom prst="rect">
            <a:avLst/>
          </a:prstGeom>
          <a:noFill/>
        </p:spPr>
        <p:txBody>
          <a:bodyPr wrap="square">
            <a:spAutoFit/>
          </a:bodyPr>
          <a:lstStyle/>
          <a:p>
            <a:pPr algn="l">
              <a:lnSpc>
                <a:spcPct val="100000"/>
              </a:lnSpc>
            </a:pPr>
            <a:r>
              <a:rPr sz="2400">
                <a:latin typeface="Arial"/>
              </a:rPr>
              <a:t>Minsky and his book "Perceptrons," which criticized neural networks. In this book, Minsky proved that perceptrons could not handle non-linearly separable problems. This book brought neural network research to a halt.</a:t>
            </a:r>
          </a:p>
        </p:txBody>
      </p:sp>
      <p:pic>
        <p:nvPicPr>
          <p:cNvPr id="7" name="图片 6"/>
          <p:cNvPicPr>
            <a:picLocks noChangeAspect="1"/>
          </p:cNvPicPr>
          <p:nvPr/>
        </p:nvPicPr>
        <p:blipFill>
          <a:blip r:embed="rId7"/>
          <a:stretch>
            <a:fillRect/>
          </a:stretch>
        </p:blipFill>
        <p:spPr>
          <a:xfrm>
            <a:off x="10023896" y="2267203"/>
            <a:ext cx="1527578" cy="2305198"/>
          </a:xfrm>
          <a:prstGeom prst="rect">
            <a:avLst/>
          </a:prstGeom>
        </p:spPr>
      </p:pic>
      <p:pic>
        <p:nvPicPr>
          <p:cNvPr id="2" name="图片 1"/>
          <p:cNvPicPr>
            <a:picLocks noChangeAspect="1"/>
          </p:cNvPicPr>
          <p:nvPr/>
        </p:nvPicPr>
        <p:blipFill rotWithShape="1">
          <a:blip r:embed="rId8"/>
          <a:srcRect l="9341"/>
          <a:stretch>
            <a:fillRect/>
          </a:stretch>
        </p:blipFill>
        <p:spPr>
          <a:xfrm>
            <a:off x="7620529" y="2267203"/>
            <a:ext cx="2089856" cy="23051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Arrival of the AI Winter (1974-1980)</a:t>
            </a:r>
          </a:p>
        </p:txBody>
      </p:sp>
      <p:sp>
        <p:nvSpPr>
          <p:cNvPr id="8" name="标题 1"/>
          <p:cNvSpPr txBox="1"/>
          <p:nvPr>
            <p:custDataLst>
              <p:tags r:id="rId1"/>
            </p:custDataLst>
          </p:nvPr>
        </p:nvSpPr>
        <p:spPr>
          <a:xfrm>
            <a:off x="447675" y="2266950"/>
            <a:ext cx="6826885" cy="4453255"/>
          </a:xfrm>
          <a:prstGeom prst="rect">
            <a:avLst/>
          </a:prstGeom>
          <a:solidFill>
            <a:schemeClr val="bg1"/>
          </a:solidFill>
          <a:ln w="12700" cap="sq">
            <a:noFill/>
            <a:prstDash val="solid"/>
            <a:miter/>
          </a:ln>
          <a:effectLst>
            <a:outerShdw blurRad="50800" dist="38100" dir="5400000" algn="t" rotWithShape="0">
              <a:schemeClr val="tx1">
                <a:lumMod val="95000"/>
                <a:lumOff val="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2"/>
            </p:custDataLst>
          </p:nvPr>
        </p:nvSpPr>
        <p:spPr>
          <a:xfrm>
            <a:off x="355600" y="2208816"/>
            <a:ext cx="787078" cy="787078"/>
          </a:xfrm>
          <a:prstGeom prst="diagStripe">
            <a:avLst/>
          </a:prstGeom>
          <a:gradFill>
            <a:gsLst>
              <a:gs pos="20000">
                <a:schemeClr val="accent1"/>
              </a:gs>
              <a:gs pos="84000">
                <a:schemeClr val="accent2"/>
              </a:gs>
            </a:gsLst>
            <a:lin ang="2700000" scaled="1"/>
          </a:gradFill>
          <a:ln w="12700" cap="sq">
            <a:noFill/>
            <a:prstDash val="solid"/>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3"/>
            </p:custDataLst>
          </p:nvPr>
        </p:nvSpPr>
        <p:spPr>
          <a:xfrm>
            <a:off x="774065" y="2554605"/>
            <a:ext cx="6324600" cy="416560"/>
          </a:xfrm>
          <a:prstGeom prst="rect">
            <a:avLst/>
          </a:prstGeom>
          <a:noFill/>
          <a:ln>
            <a:noFill/>
          </a:ln>
        </p:spPr>
        <p:txBody>
          <a:bodyPr vert="horz" wrap="square" lIns="0" tIns="0" rIns="0" bIns="0" rtlCol="0" anchor="t"/>
          <a:lstStyle/>
          <a:p>
            <a:pPr algn="l">
              <a:lnSpc>
                <a:spcPct val="100000"/>
              </a:lnSpc>
            </a:pPr>
            <a:r>
              <a:rPr sz="2400">
                <a:latin typeface="Arial"/>
              </a:rPr>
              <a:t>The Limitation of Perceptrons: The Constraint of Linearly Separable Problems</a:t>
            </a:r>
            <a:endParaRPr kumimoji="1" lang="en-US" altLang="zh-CN" sz="2800">
              <a:solidFill>
                <a:schemeClr val="accent1"/>
              </a:solidFill>
              <a:effectLst>
                <a:outerShdw blurRad="38100" dist="25400" dir="5400000" algn="ctr" rotWithShape="0">
                  <a:srgbClr val="6E747A">
                    <a:alpha val="43000"/>
                    <a:alpha val="43000"/>
                  </a:srgbClr>
                </a:outerShdw>
              </a:effectLst>
              <a:latin typeface="Source Han Sans CN Bold"/>
              <a:ea typeface="Source Han Sans CN Bold"/>
              <a:cs typeface="Source Han Sans CN Bold"/>
            </a:endParaRPr>
          </a:p>
        </p:txBody>
      </p:sp>
      <p:sp>
        <p:nvSpPr>
          <p:cNvPr id="12" name="标题 1"/>
          <p:cNvSpPr txBox="1"/>
          <p:nvPr>
            <p:custDataLst>
              <p:tags r:id="rId4"/>
            </p:custDataLst>
          </p:nvPr>
        </p:nvSpPr>
        <p:spPr>
          <a:xfrm>
            <a:off x="774065" y="3275965"/>
            <a:ext cx="6324600" cy="2696845"/>
          </a:xfrm>
          <a:prstGeom prst="rect">
            <a:avLst/>
          </a:prstGeom>
          <a:noFill/>
          <a:ln>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At the same time, neural network research had also achieved some results. However, the Perceptron model had limitations in handling non-linearly separable problems, which restricted its scope of application.</a:t>
            </a:r>
          </a:p>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Marvin Minsky and Seymour Papert, in their book "Perceptrons," deeply analyzed the limitations of the Perceptron, pointing out that it could only solve linearly separable problems. It could not handle non-linearly separable problems, and most real-world problems are non-linearly separable.</a:t>
            </a:r>
            <a:endParaRPr lang="en-US" altLang="zh-CN" sz="2400" dirty="0">
              <a:solidFill>
                <a:schemeClr val="tx2"/>
              </a:solidFill>
              <a:latin typeface="微软雅黑" panose="020B0503020204020204" pitchFamily="34" charset="-122"/>
              <a:ea typeface="微软雅黑" panose="020B0503020204020204" pitchFamily="34" charset="-122"/>
              <a:sym typeface="+mn-ea"/>
            </a:endParaRPr>
          </a:p>
        </p:txBody>
      </p:sp>
      <p:grpSp>
        <p:nvGrpSpPr>
          <p:cNvPr id="5" name="组合 4"/>
          <p:cNvGrpSpPr/>
          <p:nvPr/>
        </p:nvGrpSpPr>
        <p:grpSpPr>
          <a:xfrm>
            <a:off x="7557770" y="2554605"/>
            <a:ext cx="3930650" cy="1931035"/>
            <a:chOff x="1049252" y="3474365"/>
            <a:chExt cx="4969000" cy="2089856"/>
          </a:xfrm>
        </p:grpSpPr>
        <p:pic>
          <p:nvPicPr>
            <p:cNvPr id="9222" name="Picture 6" descr="Newton's 3 Laws of Motion: Force, Mass and Acceleration - Owlc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252" y="3542653"/>
              <a:ext cx="2698898" cy="202156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eavy rain - Free nature 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8396" y="3474365"/>
              <a:ext cx="2089856" cy="208985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文本框 2"/>
          <p:cNvSpPr txBox="1"/>
          <p:nvPr/>
        </p:nvSpPr>
        <p:spPr>
          <a:xfrm>
            <a:off x="7327342" y="4626686"/>
            <a:ext cx="4813139" cy="307777"/>
          </a:xfrm>
          <a:prstGeom prst="rect">
            <a:avLst/>
          </a:prstGeom>
          <a:noFill/>
        </p:spPr>
        <p:txBody>
          <a:bodyPr wrap="square" rtlCol="0">
            <a:spAutoFit/>
          </a:bodyPr>
          <a:lstStyle/>
          <a:p>
            <a:pPr algn="l">
              <a:lnSpc>
                <a:spcPct val="100000"/>
              </a:lnSpc>
            </a:pPr>
            <a:r>
              <a:rPr sz="2400">
                <a:latin typeface="Arial"/>
              </a:rPr>
              <a:t>Even if a machine knows Newton's laws, it's very difficult for it to predict whether it will rain tomorrow.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Brief Thaw (1980-1987)</a:t>
            </a:r>
          </a:p>
        </p:txBody>
      </p:sp>
      <p:sp>
        <p:nvSpPr>
          <p:cNvPr id="8" name="标题 1"/>
          <p:cNvSpPr txBox="1"/>
          <p:nvPr>
            <p:custDataLst>
              <p:tags r:id="rId1"/>
            </p:custDataLst>
          </p:nvPr>
        </p:nvSpPr>
        <p:spPr>
          <a:xfrm>
            <a:off x="752475" y="2325370"/>
            <a:ext cx="6826885" cy="3874135"/>
          </a:xfrm>
          <a:prstGeom prst="rect">
            <a:avLst/>
          </a:prstGeom>
          <a:solidFill>
            <a:schemeClr val="bg1"/>
          </a:solidFill>
          <a:ln w="12700" cap="sq">
            <a:noFill/>
            <a:prstDash val="solid"/>
            <a:miter/>
          </a:ln>
          <a:effectLst>
            <a:outerShdw blurRad="50800" dist="38100" dir="5400000" algn="t" rotWithShape="0">
              <a:schemeClr val="tx1">
                <a:lumMod val="95000"/>
                <a:lumOff val="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2"/>
            </p:custDataLst>
          </p:nvPr>
        </p:nvSpPr>
        <p:spPr>
          <a:xfrm>
            <a:off x="660400" y="2267236"/>
            <a:ext cx="787078" cy="787078"/>
          </a:xfrm>
          <a:prstGeom prst="diagStripe">
            <a:avLst/>
          </a:prstGeom>
          <a:gradFill>
            <a:gsLst>
              <a:gs pos="20000">
                <a:schemeClr val="accent1"/>
              </a:gs>
              <a:gs pos="84000">
                <a:schemeClr val="accent2"/>
              </a:gs>
            </a:gsLst>
            <a:lin ang="2700000" scaled="1"/>
          </a:gradFill>
          <a:ln w="12700" cap="sq">
            <a:noFill/>
            <a:prstDash val="solid"/>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3"/>
            </p:custDataLst>
          </p:nvPr>
        </p:nvSpPr>
        <p:spPr>
          <a:xfrm>
            <a:off x="1078865" y="2613025"/>
            <a:ext cx="6324600" cy="416560"/>
          </a:xfrm>
          <a:prstGeom prst="rect">
            <a:avLst/>
          </a:prstGeom>
          <a:noFill/>
          <a:ln>
            <a:noFill/>
          </a:ln>
        </p:spPr>
        <p:txBody>
          <a:bodyPr vert="horz" wrap="square" lIns="0" tIns="0" rIns="0" bIns="0" rtlCol="0" anchor="t"/>
          <a:lstStyle/>
          <a:p>
            <a:pPr algn="l">
              <a:lnSpc>
                <a:spcPct val="100000"/>
              </a:lnSpc>
            </a:pPr>
            <a:r>
              <a:rPr sz="2400">
                <a:latin typeface="Arial"/>
              </a:rPr>
              <a:t>Expert Systems</a:t>
            </a:r>
            <a:endParaRPr kumimoji="1" lang="en-US" altLang="zh-CN" sz="2800" dirty="0">
              <a:ln w="12700">
                <a:noFill/>
              </a:ln>
              <a:solidFill>
                <a:srgbClr val="92278F">
                  <a:alpha val="100000"/>
                </a:srgbClr>
              </a:solidFill>
              <a:latin typeface="Source Han Sans CN Bold"/>
              <a:ea typeface="Source Han Sans CN Bold"/>
              <a:cs typeface="Source Han Sans CN Bold"/>
              <a:sym typeface="+mn-ea"/>
            </a:endParaRPr>
          </a:p>
        </p:txBody>
      </p:sp>
      <p:sp>
        <p:nvSpPr>
          <p:cNvPr id="12" name="标题 1"/>
          <p:cNvSpPr txBox="1"/>
          <p:nvPr>
            <p:custDataLst>
              <p:tags r:id="rId4"/>
            </p:custDataLst>
          </p:nvPr>
        </p:nvSpPr>
        <p:spPr>
          <a:xfrm>
            <a:off x="1078865" y="3334385"/>
            <a:ext cx="6324600" cy="2696845"/>
          </a:xfrm>
          <a:prstGeom prst="rect">
            <a:avLst/>
          </a:prstGeom>
          <a:noFill/>
          <a:ln>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Entering the 1980s, people began to realize the limitations of symbolic systems and turned their attention to specific tasks in constrained domains. Expert systems, as a type of AI based on empirical knowledge, could apply expert knowledge to solve practical problems in specific fields, becoming a new hotspot in artificial intelligence research.</a:t>
            </a:r>
            <a:endParaRPr lang="zh-CN" altLang="en-US" sz="2400" dirty="0">
              <a:solidFill>
                <a:schemeClr val="tx2"/>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5"/>
            </p:custDataLst>
          </p:nvPr>
        </p:nvPicPr>
        <p:blipFill>
          <a:blip r:embed="rId8"/>
          <a:stretch>
            <a:fillRect/>
          </a:stretch>
        </p:blipFill>
        <p:spPr>
          <a:xfrm>
            <a:off x="7579360" y="2613025"/>
            <a:ext cx="4324350" cy="2562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Brief Thaw (1980-1987)</a:t>
            </a:r>
          </a:p>
        </p:txBody>
      </p:sp>
      <p:sp>
        <p:nvSpPr>
          <p:cNvPr id="3" name="内容占位符 2"/>
          <p:cNvSpPr>
            <a:spLocks noGrp="1"/>
          </p:cNvSpPr>
          <p:nvPr>
            <p:ph idx="1"/>
          </p:nvPr>
        </p:nvSpPr>
        <p:spPr>
          <a:xfrm>
            <a:off x="573405" y="1691005"/>
            <a:ext cx="10780395" cy="2413000"/>
          </a:xfrm>
          <a:prstGeom prst="rect">
            <a:avLst/>
          </a:prstGeom>
        </p:spPr>
        <p:txBody>
          <a:bodyPr>
            <a:normAutofit/>
          </a:bodyPr>
          <a:lstStyle/>
          <a:p>
            <a:pPr algn="l">
              <a:lnSpc>
                <a:spcPct val="100000"/>
              </a:lnSpc>
            </a:pPr>
            <a:r>
              <a:rPr sz="2400">
                <a:latin typeface="Arial"/>
              </a:rPr>
              <a:t>In 1965, American computer scientist Edward Feigenbaum, in collaboration with geneticist Joshua Lederberg and others, developed the world's first expert system program, DENDRAL.</a:t>
            </a:r>
            <a:endParaRPr lang="en-US" altLang="zh-CN" dirty="0"/>
          </a:p>
          <a:p>
            <a:pPr algn="l">
              <a:lnSpc>
                <a:spcPct val="100000"/>
              </a:lnSpc>
            </a:pPr>
            <a:r>
              <a:rPr sz="2400">
                <a:latin typeface="Arial"/>
              </a:rPr>
              <a:t>DENDRAL stored the knowledge of chemists and mass spectrometers. Given the molecular formula and mass spectrum of an organic compound, it could select the correct molecular structure from thousands of possible ones. It demonstrated the potential of using expert knowledge to solve complex problems in specialized fields.</a:t>
            </a:r>
            <a:endParaRPr lang="en-US" altLang="zh-CN"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478696" y="6246134"/>
            <a:ext cx="7206587" cy="523220"/>
          </a:xfrm>
          <a:prstGeom prst="rect">
            <a:avLst/>
          </a:prstGeom>
          <a:noFill/>
        </p:spPr>
        <p:txBody>
          <a:bodyPr wrap="square">
            <a:spAutoFit/>
          </a:bodyPr>
          <a:lstStyle/>
          <a:p>
            <a:pPr algn="l">
              <a:lnSpc>
                <a:spcPct val="100000"/>
              </a:lnSpc>
            </a:pPr>
            <a:r>
              <a:rPr sz="2400">
                <a:latin typeface="Arial"/>
              </a:rPr>
              <a:t>Edward Albert Feigenbaum (born January 20, 1936), a computer scientist, is known as the father of expert systems.</a:t>
            </a:r>
            <a:endParaRPr lang="en-US" altLang="zh-CN" sz="1400" dirty="0">
              <a:solidFill>
                <a:srgbClr val="202122"/>
              </a:solidFill>
              <a:latin typeface="微软雅黑" panose="020B0503020204020204" pitchFamily="34" charset="-122"/>
              <a:ea typeface="微软雅黑" panose="020B0503020204020204" pitchFamily="34" charset="-122"/>
            </a:endParaRPr>
          </a:p>
          <a:p>
            <a:pPr algn="l">
              <a:lnSpc>
                <a:spcPct val="100000"/>
              </a:lnSpc>
            </a:pPr>
            <a:r>
              <a:rPr sz="2400">
                <a:latin typeface="Arial"/>
              </a:rPr>
              <a:t>Received the Turing Award in 1994. The picture on the right shows him and his colleagues studying expert systems.</a:t>
            </a:r>
          </a:p>
        </p:txBody>
      </p:sp>
      <p:grpSp>
        <p:nvGrpSpPr>
          <p:cNvPr id="5" name="组合 4"/>
          <p:cNvGrpSpPr/>
          <p:nvPr/>
        </p:nvGrpSpPr>
        <p:grpSpPr>
          <a:xfrm>
            <a:off x="2811780" y="3941445"/>
            <a:ext cx="6235065" cy="2215515"/>
            <a:chOff x="2827660" y="3670104"/>
            <a:chExt cx="6898812" cy="2488578"/>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7660" y="3670104"/>
              <a:ext cx="1854698" cy="2483969"/>
            </a:xfrm>
            <a:prstGeom prst="rect">
              <a:avLst/>
            </a:prstGeom>
          </p:spPr>
        </p:pic>
        <p:pic>
          <p:nvPicPr>
            <p:cNvPr id="8194" name="Picture 2" descr="History Of AI In 33 Breakthroughs: The First Expert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807" y="3670105"/>
              <a:ext cx="3739665" cy="248857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Brief Thaw (1980-1987)</a:t>
            </a:r>
          </a:p>
        </p:txBody>
      </p:sp>
      <p:sp>
        <p:nvSpPr>
          <p:cNvPr id="3" name="内容占位符 2"/>
          <p:cNvSpPr>
            <a:spLocks noGrp="1"/>
          </p:cNvSpPr>
          <p:nvPr>
            <p:ph idx="1"/>
          </p:nvPr>
        </p:nvSpPr>
        <p:spPr>
          <a:xfrm>
            <a:off x="573171" y="1864400"/>
            <a:ext cx="10515600" cy="861646"/>
          </a:xfrm>
          <a:prstGeom prst="rect">
            <a:avLst/>
          </a:prstGeom>
        </p:spPr>
        <p:txBody>
          <a:bodyPr/>
          <a:lstStyle/>
          <a:p>
            <a:pPr algn="l">
              <a:lnSpc>
                <a:spcPct val="100000"/>
              </a:lnSpc>
            </a:pPr>
            <a:r>
              <a:rPr sz="2400">
                <a:latin typeface="Arial"/>
              </a:rPr>
              <a:t>Unlike rule-based AI, expert systems solve tasks by collecting specific domain knowledge, achieving great success and finding applications in many industries.</a:t>
            </a:r>
            <a:endParaRPr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055778" y="5903305"/>
            <a:ext cx="8080443" cy="369332"/>
          </a:xfrm>
          <a:prstGeom prst="rect">
            <a:avLst/>
          </a:prstGeom>
          <a:noFill/>
        </p:spPr>
        <p:txBody>
          <a:bodyPr wrap="square">
            <a:spAutoFit/>
          </a:bodyPr>
          <a:lstStyle/>
          <a:p>
            <a:pPr algn="l">
              <a:lnSpc>
                <a:spcPct val="100000"/>
              </a:lnSpc>
            </a:pPr>
            <a:r>
              <a:rPr sz="2400">
                <a:latin typeface="Arial"/>
              </a:rPr>
              <a:t>Expert systems collect expert knowledge into a knowledge base and use an inference engine to provide the answers users need.</a:t>
            </a:r>
            <a:endParaRPr lang="en-US" altLang="zh-CN" dirty="0">
              <a:latin typeface="微软雅黑" panose="020B0503020204020204" pitchFamily="34" charset="-122"/>
              <a:ea typeface="微软雅黑" panose="020B0503020204020204" pitchFamily="34" charset="-122"/>
            </a:endParaRPr>
          </a:p>
        </p:txBody>
      </p:sp>
      <p:graphicFrame>
        <p:nvGraphicFramePr>
          <p:cNvPr id="2" name="对象 1"/>
          <p:cNvGraphicFramePr/>
          <p:nvPr>
            <p:custDataLst>
              <p:tags r:id="rId1"/>
            </p:custDataLst>
          </p:nvPr>
        </p:nvGraphicFramePr>
        <p:xfrm>
          <a:off x="1316471" y="3155138"/>
          <a:ext cx="9559057" cy="2580033"/>
        </p:xfrm>
        <a:graphic>
          <a:graphicData uri="http://schemas.openxmlformats.org/presentationml/2006/ole">
            <mc:AlternateContent xmlns:mc="http://schemas.openxmlformats.org/markup-compatibility/2006">
              <mc:Choice xmlns:v="urn:schemas-microsoft-com:vml" Requires="v">
                <p:oleObj r:id="rId4" imgW="6845300" imgH="1847850" progId="Paint.Picture">
                  <p:embed/>
                </p:oleObj>
              </mc:Choice>
              <mc:Fallback>
                <p:oleObj r:id="rId4" imgW="6845300" imgH="1847850" progId="Paint.Picture">
                  <p:embed/>
                  <p:pic>
                    <p:nvPicPr>
                      <p:cNvPr id="2" name="对象 1"/>
                      <p:cNvPicPr/>
                      <p:nvPr/>
                    </p:nvPicPr>
                    <p:blipFill>
                      <a:blip r:embed="rId5"/>
                      <a:stretch>
                        <a:fillRect/>
                      </a:stretch>
                    </p:blipFill>
                    <p:spPr>
                      <a:xfrm>
                        <a:off x="1316471" y="3155138"/>
                        <a:ext cx="9559057" cy="2580033"/>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Brief Thaw (1980-1987)</a:t>
            </a:r>
          </a:p>
        </p:txBody>
      </p:sp>
      <p:sp>
        <p:nvSpPr>
          <p:cNvPr id="8" name="标题 1"/>
          <p:cNvSpPr txBox="1"/>
          <p:nvPr>
            <p:custDataLst>
              <p:tags r:id="rId1"/>
            </p:custDataLst>
          </p:nvPr>
        </p:nvSpPr>
        <p:spPr>
          <a:xfrm>
            <a:off x="752475" y="2325370"/>
            <a:ext cx="6826885" cy="4295775"/>
          </a:xfrm>
          <a:prstGeom prst="rect">
            <a:avLst/>
          </a:prstGeom>
          <a:solidFill>
            <a:schemeClr val="bg1"/>
          </a:solidFill>
          <a:ln w="12700" cap="sq">
            <a:noFill/>
            <a:prstDash val="solid"/>
            <a:miter/>
          </a:ln>
          <a:effectLst>
            <a:outerShdw blurRad="50800" dist="38100" dir="5400000" algn="t" rotWithShape="0">
              <a:schemeClr val="tx1">
                <a:lumMod val="95000"/>
                <a:lumOff val="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2"/>
            </p:custDataLst>
          </p:nvPr>
        </p:nvSpPr>
        <p:spPr>
          <a:xfrm>
            <a:off x="660400" y="2267236"/>
            <a:ext cx="787078" cy="787078"/>
          </a:xfrm>
          <a:prstGeom prst="diagStripe">
            <a:avLst/>
          </a:prstGeom>
          <a:gradFill>
            <a:gsLst>
              <a:gs pos="20000">
                <a:schemeClr val="accent1"/>
              </a:gs>
              <a:gs pos="84000">
                <a:schemeClr val="accent2"/>
              </a:gs>
            </a:gsLst>
            <a:lin ang="2700000" scaled="1"/>
          </a:gradFill>
          <a:ln w="12700" cap="sq">
            <a:noFill/>
            <a:prstDash val="solid"/>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3"/>
            </p:custDataLst>
          </p:nvPr>
        </p:nvSpPr>
        <p:spPr>
          <a:xfrm>
            <a:off x="1078865" y="2452370"/>
            <a:ext cx="6324600" cy="416560"/>
          </a:xfrm>
          <a:prstGeom prst="rect">
            <a:avLst/>
          </a:prstGeom>
          <a:noFill/>
          <a:ln>
            <a:noFill/>
          </a:ln>
        </p:spPr>
        <p:txBody>
          <a:bodyPr vert="horz" wrap="square" lIns="0" tIns="0" rIns="0" bIns="0" rtlCol="0" anchor="t"/>
          <a:lstStyle/>
          <a:p>
            <a:pPr algn="l">
              <a:lnSpc>
                <a:spcPct val="100000"/>
              </a:lnSpc>
            </a:pPr>
            <a:r>
              <a:rPr sz="2400">
                <a:latin typeface="Arial"/>
              </a:rPr>
              <a:t>Backpropagation Algorithm and Multilayer Perceptron (MLP)</a:t>
            </a:r>
          </a:p>
        </p:txBody>
      </p:sp>
      <p:sp>
        <p:nvSpPr>
          <p:cNvPr id="12" name="标题 1"/>
          <p:cNvSpPr txBox="1"/>
          <p:nvPr>
            <p:custDataLst>
              <p:tags r:id="rId4"/>
            </p:custDataLst>
          </p:nvPr>
        </p:nvSpPr>
        <p:spPr>
          <a:xfrm>
            <a:off x="1078865" y="3630295"/>
            <a:ext cx="6324600" cy="2991485"/>
          </a:xfrm>
          <a:prstGeom prst="rect">
            <a:avLst/>
          </a:prstGeom>
          <a:noFill/>
          <a:ln>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In 1986, David Rumelhart, Geoffrey Hinton, Ronald J. Williams, and others proposed the backpropagation algorithm, which solved the training problem for multilayer neural networks.</a:t>
            </a:r>
          </a:p>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Multilayer neural networks introduced hidden layers, breaking through the limitation of the Perceptron model which could only handle linearly separable problems, and laid the foundation for the development of modern artificial intelligence.</a:t>
            </a:r>
            <a:endParaRPr lang="zh-CN" altLang="en-US" sz="2400">
              <a:solidFill>
                <a:schemeClr val="tx2"/>
              </a:solidFill>
              <a:latin typeface="微软雅黑" panose="020B0503020204020204" pitchFamily="34" charset="-122"/>
              <a:ea typeface="微软雅黑" panose="020B0503020204020204" pitchFamily="34" charset="-122"/>
            </a:endParaRPr>
          </a:p>
        </p:txBody>
      </p:sp>
      <p:pic>
        <p:nvPicPr>
          <p:cNvPr id="42" name="IM 42"/>
          <p:cNvPicPr/>
          <p:nvPr>
            <p:custDataLst>
              <p:tags r:id="rId5"/>
            </p:custDataLst>
          </p:nvPr>
        </p:nvPicPr>
        <p:blipFill>
          <a:blip r:embed="rId8"/>
          <a:stretch>
            <a:fillRect/>
          </a:stretch>
        </p:blipFill>
        <p:spPr>
          <a:xfrm>
            <a:off x="8025765" y="504190"/>
            <a:ext cx="3607435" cy="2550160"/>
          </a:xfrm>
          <a:prstGeom prst="rect">
            <a:avLst/>
          </a:prstGeom>
        </p:spPr>
      </p:pic>
      <p:pic>
        <p:nvPicPr>
          <p:cNvPr id="3076" name="Picture 4" descr="Deep learning pioneer Geoffrey Hinton receives prestigious Royal Medal from  the Royal Societ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25765" y="3776980"/>
            <a:ext cx="3606800" cy="240474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579360" y="3054350"/>
            <a:ext cx="4765675" cy="398780"/>
          </a:xfrm>
          <a:prstGeom prst="rect">
            <a:avLst/>
          </a:prstGeom>
          <a:noFill/>
        </p:spPr>
        <p:txBody>
          <a:bodyPr wrap="square" rtlCol="0">
            <a:spAutoFit/>
          </a:bodyPr>
          <a:lstStyle/>
          <a:p>
            <a:pPr algn="l">
              <a:lnSpc>
                <a:spcPct val="100000"/>
              </a:lnSpc>
            </a:pPr>
            <a:r>
              <a:rPr sz="2400">
                <a:latin typeface="Arial"/>
              </a:rPr>
              <a:t>A multilayer neural network containing one hidden layer</a:t>
            </a:r>
          </a:p>
        </p:txBody>
      </p:sp>
      <p:sp>
        <p:nvSpPr>
          <p:cNvPr id="2" name="文本框 1"/>
          <p:cNvSpPr txBox="1"/>
          <p:nvPr/>
        </p:nvSpPr>
        <p:spPr>
          <a:xfrm>
            <a:off x="8137525" y="6299835"/>
            <a:ext cx="3495675" cy="398780"/>
          </a:xfrm>
          <a:prstGeom prst="rect">
            <a:avLst/>
          </a:prstGeom>
          <a:noFill/>
        </p:spPr>
        <p:txBody>
          <a:bodyPr wrap="square" rtlCol="0">
            <a:spAutoFit/>
          </a:bodyPr>
          <a:lstStyle/>
          <a:p>
            <a:pPr algn="l">
              <a:lnSpc>
                <a:spcPct val="100000"/>
              </a:lnSpc>
            </a:pPr>
            <a:r>
              <a:rPr sz="2400">
                <a:latin typeface="Arial"/>
              </a:rPr>
              <a:t>Geoffrey Hinton in a server room</a:t>
            </a:r>
            <a:endParaRPr lang="zh-CN" altLang="en-US" sz="2000" dirty="0">
              <a:latin typeface="+mj-lt"/>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Second Lull (1987-1993)</a:t>
            </a:r>
            <a:endParaRPr lang="zh-CN" altLang="en-US"/>
          </a:p>
        </p:txBody>
      </p:sp>
      <p:sp>
        <p:nvSpPr>
          <p:cNvPr id="5" name="标题 1"/>
          <p:cNvSpPr txBox="1"/>
          <p:nvPr/>
        </p:nvSpPr>
        <p:spPr>
          <a:xfrm>
            <a:off x="2039019" y="1780673"/>
            <a:ext cx="8101263" cy="3609474"/>
          </a:xfrm>
          <a:prstGeom prst="roundRect">
            <a:avLst>
              <a:gd name="adj" fmla="val 4223"/>
            </a:avLst>
          </a:prstGeom>
          <a:solidFill>
            <a:schemeClr val="bg1"/>
          </a:solidFill>
          <a:ln w="12700" cap="sq">
            <a:solidFill>
              <a:schemeClr val="accent1"/>
            </a:solid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039020" y="1780673"/>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9375276" y="4547936"/>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465070" y="2198370"/>
            <a:ext cx="7249160" cy="2773680"/>
          </a:xfrm>
          <a:prstGeom prst="rect">
            <a:avLst/>
          </a:prstGeom>
          <a:noFill/>
          <a:ln cap="sq">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The cost of constructing and maintaining expert system knowledge bases was extremely high. Not only was it difficult to collect knowledge from experts, but updating and expanding the knowledge was also very difficult because new and old knowledge often conflicted. For example, the disease diagnosis system CADUCEUS, developed by the University of Pittsburgh, took nearly a decade just to build its knowledge base. As these problems became apparent, enthusiasm for AI was once again dampened, leading to a sharp reduction in AI investment.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9593683" y="6452221"/>
            <a:ext cx="2337730" cy="456220"/>
          </a:xfrm>
        </p:spPr>
        <p:txBody>
          <a:bodyPr>
            <a:normAutofit fontScale="80000"/>
          </a:bodyPr>
          <a:lstStyle/>
          <a:p>
            <a:pPr algn="l">
              <a:lnSpc>
                <a:spcPct val="100000"/>
              </a:lnSpc>
            </a:pPr>
            <a:r>
              <a:rPr sz="2400">
                <a:latin typeface="Arial"/>
              </a:rPr>
              <a:t>Producers: Yang Lan / Qinhan School</a:t>
            </a:r>
          </a:p>
        </p:txBody>
      </p:sp>
      <p:sp>
        <p:nvSpPr>
          <p:cNvPr id="2" name="标题 1"/>
          <p:cNvSpPr>
            <a:spLocks noGrp="1"/>
          </p:cNvSpPr>
          <p:nvPr>
            <p:ph type="title"/>
          </p:nvPr>
        </p:nvSpPr>
        <p:spPr/>
        <p:txBody>
          <a:bodyPr>
            <a:normAutofit/>
          </a:bodyPr>
          <a:lstStyle/>
          <a:p>
            <a:pPr algn="l">
              <a:lnSpc>
                <a:spcPct val="100000"/>
              </a:lnSpc>
            </a:pPr>
            <a:r>
              <a:rPr sz="2400">
                <a:latin typeface="Arial"/>
              </a:rPr>
              <a:t>Section 7: History of Artificial Intelligence Development (1)</a:t>
            </a:r>
            <a:endParaRPr lang="zh-CN" altLang="en-US" sz="6000" dirty="0"/>
          </a:p>
        </p:txBody>
      </p:sp>
      <p:sp>
        <p:nvSpPr>
          <p:cNvPr id="7" name="公司名"/>
          <p:cNvSpPr txBox="1"/>
          <p:nvPr>
            <p:custDataLst>
              <p:tags r:id="rId1"/>
            </p:custDataLst>
          </p:nvPr>
        </p:nvSpPr>
        <p:spPr>
          <a:xfrm>
            <a:off x="442825" y="677488"/>
            <a:ext cx="4516736" cy="378000"/>
          </a:xfrm>
          <a:prstGeom prst="rect">
            <a:avLst/>
          </a:prstGeom>
        </p:spPr>
        <p:txBody>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l">
              <a:lnSpc>
                <a:spcPct val="100000"/>
              </a:lnSpc>
            </a:pPr>
            <a:r>
              <a:rPr sz="2400">
                <a:latin typeface="Arial"/>
              </a:rPr>
              <a:t>"General Knowledge of Artificial Intelligence" Junior High Edition</a:t>
            </a:r>
          </a:p>
        </p:txBody>
      </p:sp>
      <p:pic>
        <p:nvPicPr>
          <p:cNvPr id="4" name="图片 3" descr="秦汉logo"/>
          <p:cNvPicPr>
            <a:picLocks noChangeAspect="1"/>
          </p:cNvPicPr>
          <p:nvPr/>
        </p:nvPicPr>
        <p:blipFill>
          <a:blip r:embed="rId6"/>
          <a:stretch>
            <a:fillRect/>
          </a:stretch>
        </p:blipFill>
        <p:spPr>
          <a:xfrm>
            <a:off x="5730875" y="478155"/>
            <a:ext cx="3329847" cy="802800"/>
          </a:xfrm>
          <a:prstGeom prst="rect">
            <a:avLst/>
          </a:prstGeom>
        </p:spPr>
      </p:pic>
      <p:pic>
        <p:nvPicPr>
          <p:cNvPr id="5" name="IM 8"/>
          <p:cNvPicPr/>
          <p:nvPr>
            <p:custDataLst>
              <p:tags r:id="rId2"/>
            </p:custDataLst>
          </p:nvPr>
        </p:nvPicPr>
        <p:blipFill>
          <a:blip r:embed="rId7"/>
          <a:stretch>
            <a:fillRect/>
          </a:stretch>
        </p:blipFill>
        <p:spPr>
          <a:xfrm>
            <a:off x="5919470" y="4012565"/>
            <a:ext cx="1803400" cy="1943735"/>
          </a:xfrm>
          <a:prstGeom prst="rect">
            <a:avLst/>
          </a:prstGeom>
        </p:spPr>
      </p:pic>
      <p:pic>
        <p:nvPicPr>
          <p:cNvPr id="10" name="IM 10"/>
          <p:cNvPicPr/>
          <p:nvPr>
            <p:custDataLst>
              <p:tags r:id="rId3"/>
            </p:custDataLst>
          </p:nvPr>
        </p:nvPicPr>
        <p:blipFill>
          <a:blip r:embed="rId8"/>
          <a:stretch>
            <a:fillRect/>
          </a:stretch>
        </p:blipFill>
        <p:spPr>
          <a:xfrm>
            <a:off x="7911465" y="4012565"/>
            <a:ext cx="3032125" cy="1943735"/>
          </a:xfrm>
          <a:prstGeom prst="rect">
            <a:avLst/>
          </a:prstGeom>
        </p:spPr>
      </p:pic>
      <p:pic>
        <p:nvPicPr>
          <p:cNvPr id="28" name="IM 28"/>
          <p:cNvPicPr/>
          <p:nvPr>
            <p:custDataLst>
              <p:tags r:id="rId4"/>
            </p:custDataLst>
          </p:nvPr>
        </p:nvPicPr>
        <p:blipFill>
          <a:blip r:embed="rId9"/>
          <a:stretch>
            <a:fillRect/>
          </a:stretch>
        </p:blipFill>
        <p:spPr>
          <a:xfrm>
            <a:off x="679133" y="4012248"/>
            <a:ext cx="5051425" cy="2037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Second Lull (1987-1993)</a:t>
            </a:r>
            <a:endParaRPr lang="zh-CN" altLang="en-US"/>
          </a:p>
        </p:txBody>
      </p:sp>
      <p:sp>
        <p:nvSpPr>
          <p:cNvPr id="5" name="标题 1"/>
          <p:cNvSpPr txBox="1"/>
          <p:nvPr/>
        </p:nvSpPr>
        <p:spPr>
          <a:xfrm>
            <a:off x="838200" y="1780540"/>
            <a:ext cx="8101330" cy="3977640"/>
          </a:xfrm>
          <a:prstGeom prst="roundRect">
            <a:avLst>
              <a:gd name="adj" fmla="val 4223"/>
            </a:avLst>
          </a:prstGeom>
          <a:solidFill>
            <a:schemeClr val="bg1"/>
          </a:solidFill>
          <a:ln w="12700" cap="sq">
            <a:solidFill>
              <a:schemeClr val="accent1"/>
            </a:solid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38235" y="1780673"/>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8174491" y="4916236"/>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64285" y="2198370"/>
            <a:ext cx="7249160" cy="2773680"/>
          </a:xfrm>
          <a:prstGeom prst="rect">
            <a:avLst/>
          </a:prstGeom>
          <a:noFill/>
          <a:ln cap="sq">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Rodney Brooks, in his paper "Elephants Don't Play Chess," questioned the symbolic approach. He argued that artificial intelligence research should not be limited to symbolic logic but should focus more on fundamental intelligent behaviors, such as perception, motion, and interaction with the environment.</a:t>
            </a:r>
          </a:p>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This viewpoint later developed into the "behaviorism" school of thought, which spurred a great deal of research into biomimetic insects and opened up a new direction for artificial intelligence research.</a:t>
            </a:r>
          </a:p>
        </p:txBody>
      </p:sp>
      <p:pic>
        <p:nvPicPr>
          <p:cNvPr id="48" name="IM 48"/>
          <p:cNvPicPr/>
          <p:nvPr>
            <p:custDataLst>
              <p:tags r:id="rId1"/>
            </p:custDataLst>
          </p:nvPr>
        </p:nvPicPr>
        <p:blipFill>
          <a:blip r:embed="rId3"/>
          <a:stretch>
            <a:fillRect/>
          </a:stretch>
        </p:blipFill>
        <p:spPr>
          <a:xfrm>
            <a:off x="9175115" y="2198370"/>
            <a:ext cx="2178050" cy="27736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Second Lull (1987-1993)</a:t>
            </a:r>
            <a:endParaRPr lang="zh-CN" altLang="en-US"/>
          </a:p>
        </p:txBody>
      </p:sp>
      <p:sp>
        <p:nvSpPr>
          <p:cNvPr id="5" name="标题 1"/>
          <p:cNvSpPr txBox="1"/>
          <p:nvPr/>
        </p:nvSpPr>
        <p:spPr>
          <a:xfrm>
            <a:off x="282575" y="1780540"/>
            <a:ext cx="8101330" cy="4824095"/>
          </a:xfrm>
          <a:prstGeom prst="roundRect">
            <a:avLst>
              <a:gd name="adj" fmla="val 4223"/>
            </a:avLst>
          </a:prstGeom>
          <a:solidFill>
            <a:schemeClr val="bg1"/>
          </a:solidFill>
          <a:ln w="12700" cap="sq">
            <a:solidFill>
              <a:schemeClr val="accent1"/>
            </a:solid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82610" y="1780673"/>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618866" y="5762691"/>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08660" y="2198370"/>
            <a:ext cx="7249160" cy="3807460"/>
          </a:xfrm>
          <a:prstGeom prst="rect">
            <a:avLst/>
          </a:prstGeom>
          <a:noFill/>
          <a:ln cap="sq">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The setback of Japan's ambitious "Fifth Generation Computer" project, launched in 1978, also caused artificial intelligence researchers to be questioned again.</a:t>
            </a:r>
          </a:p>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The "Fifth Generation Computer" project aimed to develop intelligent machines capable of natural communication with humans and possessing human-like reasoning abilities.</a:t>
            </a:r>
          </a:p>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However, by the early 1990s, it was discovered that this grand goal was too far ahead of its time and might be impossible to achieve. Technically, the project still relied on logical reasoning and expert systems, whose limitations were becoming increasingly apparent. Coupled with the bursting of Japan's economic bubble, this led to the project failing to meet its expected goals.</a:t>
            </a:r>
            <a:endParaRPr lang="zh-CN" altLang="en-US" sz="2400">
              <a:solidFill>
                <a:schemeClr val="tx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697595" y="2623185"/>
            <a:ext cx="3291205" cy="2139950"/>
            <a:chOff x="1508234" y="3868242"/>
            <a:chExt cx="3859634" cy="2550174"/>
          </a:xfrm>
        </p:grpSpPr>
        <p:pic>
          <p:nvPicPr>
            <p:cNvPr id="6150" name="Picture 6" descr="Amazon | The Fifth Generation Computer: The Japanese Challenge | Motooka,  T., Kitsuregawa, Masaru, Moto-Oka, T., Apps, F.D.R. | Computers &amp; Technology"/>
            <p:cNvPicPr>
              <a:picLocks noChangeAspect="1" noChangeArrowheads="1"/>
            </p:cNvPicPr>
            <p:nvPr/>
          </p:nvPicPr>
          <p:blipFill rotWithShape="1">
            <a:blip r:embed="rId2">
              <a:extLst>
                <a:ext uri="{28A0092B-C50C-407E-A947-70E740481C1C}">
                  <a14:useLocalDpi xmlns:a14="http://schemas.microsoft.com/office/drawing/2010/main" val="0"/>
                </a:ext>
              </a:extLst>
            </a:blip>
            <a:srcRect l="15196" t="-1" r="15196" b="10249"/>
            <a:stretch>
              <a:fillRect/>
            </a:stretch>
          </p:blipFill>
          <p:spPr bwMode="auto">
            <a:xfrm rot="5400000">
              <a:off x="1192217" y="4184262"/>
              <a:ext cx="2550171" cy="191813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3807315" y="3868242"/>
              <a:ext cx="1560553" cy="2550172"/>
            </a:xfrm>
            <a:prstGeom prst="rect">
              <a:avLst/>
            </a:prstGeom>
          </p:spPr>
        </p:pic>
      </p:grpSp>
      <p:sp>
        <p:nvSpPr>
          <p:cNvPr id="9" name="文本框 8"/>
          <p:cNvSpPr txBox="1"/>
          <p:nvPr/>
        </p:nvSpPr>
        <p:spPr>
          <a:xfrm>
            <a:off x="8954706" y="4884254"/>
            <a:ext cx="2935420" cy="338554"/>
          </a:xfrm>
          <a:prstGeom prst="rect">
            <a:avLst/>
          </a:prstGeom>
          <a:noFill/>
        </p:spPr>
        <p:txBody>
          <a:bodyPr wrap="square" rtlCol="0">
            <a:spAutoFit/>
          </a:bodyPr>
          <a:lstStyle/>
          <a:p>
            <a:pPr algn="l">
              <a:lnSpc>
                <a:spcPct val="100000"/>
              </a:lnSpc>
            </a:pPr>
            <a:r>
              <a:rPr sz="2400">
                <a:latin typeface="Arial"/>
              </a:rPr>
              <a:t>Promotional material for Japan's Fifth Generation Computer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Second Lull (1987-1993)</a:t>
            </a:r>
            <a:endParaRPr lang="zh-CN" altLang="en-US"/>
          </a:p>
        </p:txBody>
      </p:sp>
      <p:sp>
        <p:nvSpPr>
          <p:cNvPr id="5" name="标题 1"/>
          <p:cNvSpPr txBox="1"/>
          <p:nvPr/>
        </p:nvSpPr>
        <p:spPr>
          <a:xfrm>
            <a:off x="7064375" y="1780540"/>
            <a:ext cx="4356100" cy="4141470"/>
          </a:xfrm>
          <a:prstGeom prst="roundRect">
            <a:avLst>
              <a:gd name="adj" fmla="val 4223"/>
            </a:avLst>
          </a:prstGeom>
          <a:solidFill>
            <a:schemeClr val="bg1"/>
          </a:solidFill>
          <a:ln w="12700" cap="sq">
            <a:solidFill>
              <a:schemeClr val="accent1"/>
            </a:solid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064410" y="1781308"/>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10655436" y="5080066"/>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395845" y="2198370"/>
            <a:ext cx="3598545" cy="3431540"/>
          </a:xfrm>
          <a:prstGeom prst="rect">
            <a:avLst/>
          </a:prstGeom>
          <a:noFill/>
          <a:ln cap="sq">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Similar to other AI projects, the expectations for the "Fifth Generation Computer" project were far higher than what the technology could actually achieve. Ultimately, the failure of this project also became one of the major reasons for artificial intelligence entering its second downturn.</a:t>
            </a:r>
          </a:p>
        </p:txBody>
      </p:sp>
      <p:pic>
        <p:nvPicPr>
          <p:cNvPr id="50" name="IM 50"/>
          <p:cNvPicPr/>
          <p:nvPr>
            <p:custDataLst>
              <p:tags r:id="rId1"/>
            </p:custDataLst>
          </p:nvPr>
        </p:nvPicPr>
        <p:blipFill>
          <a:blip r:embed="rId3"/>
          <a:stretch>
            <a:fillRect/>
          </a:stretch>
        </p:blipFill>
        <p:spPr>
          <a:xfrm>
            <a:off x="838200" y="2034540"/>
            <a:ext cx="5744210" cy="3258185"/>
          </a:xfrm>
          <a:prstGeom prst="rect">
            <a:avLst/>
          </a:prstGeom>
        </p:spPr>
      </p:pic>
      <p:sp>
        <p:nvSpPr>
          <p:cNvPr id="2" name="文本框 1"/>
          <p:cNvSpPr txBox="1"/>
          <p:nvPr/>
        </p:nvSpPr>
        <p:spPr>
          <a:xfrm>
            <a:off x="618490" y="5292725"/>
            <a:ext cx="6144895" cy="1091565"/>
          </a:xfrm>
          <a:prstGeom prst="rect">
            <a:avLst/>
          </a:prstGeom>
        </p:spPr>
        <p:txBody>
          <a:bodyPr wrap="square">
            <a:spAutoFit/>
          </a:bodyPr>
          <a:lstStyle/>
          <a:p>
            <a:pPr marL="65405" indent="22225" algn="l" defTabSz="266700" eaLnBrk="0" fontAlgn="base">
              <a:lnSpc>
                <a:spcPct val="100000"/>
              </a:lnSpc>
              <a:spcBef>
                <a:spcPts val="500"/>
              </a:spcBef>
              <a:spcAft>
                <a:spcPct val="0"/>
              </a:spcAft>
            </a:pPr>
            <a:r>
              <a:rPr sz="2400">
                <a:latin typeface="Arial"/>
              </a:rPr>
              <a:t>Conceptual diagram of Japan's "Fifth Generation Computer." On the right is the hardware system, including the database, computing units, and other basic infrastructure; in the middle is the software system, including the domain knowledge system and feedback generation system; on the left is the application system, which interacts with the machine through various forms such as voice, text, and images. Image source: Moto-Oka (1983).</a:t>
            </a:r>
            <a:endParaRPr lang="zh-CN" altLang="en-US" sz="1700" b="1" i="1">
              <a:solidFill>
                <a:srgbClr val="333333"/>
              </a:solidFill>
              <a:latin typeface="宋体" panose="02010600030101010101" pitchFamily="2" charset="-122"/>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Thinking and Activities</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385695" y="846455"/>
            <a:ext cx="4126865"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9495" y="2185670"/>
            <a:ext cx="5478780" cy="3250565"/>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内容占位符 11"/>
          <p:cNvSpPr>
            <a:spLocks noGrp="1"/>
          </p:cNvSpPr>
          <p:nvPr>
            <p:ph sz="half" idx="1"/>
          </p:nvPr>
        </p:nvSpPr>
        <p:spPr>
          <a:xfrm>
            <a:off x="1250315" y="2341245"/>
            <a:ext cx="5057775" cy="2940050"/>
          </a:xfrm>
        </p:spPr>
        <p:txBody>
          <a:bodyPr>
            <a:normAutofit fontScale="90000"/>
          </a:bodyPr>
          <a:lstStyle/>
          <a:p>
            <a:pPr algn="l">
              <a:lnSpc>
                <a:spcPct val="100000"/>
              </a:lnSpc>
            </a:pPr>
            <a:r>
              <a:rPr sz="2400">
                <a:latin typeface="Arial"/>
              </a:rPr>
              <a:t>Activity 1: Timeline Creation</a:t>
            </a:r>
          </a:p>
          <a:p>
            <a:pPr algn="l">
              <a:lnSpc>
                <a:spcPct val="100000"/>
              </a:lnSpc>
            </a:pPr>
            <a:r>
              <a:rPr sz="2400">
                <a:latin typeface="Arial"/>
              </a:rPr>
              <a:t>Group Task:</a:t>
            </a:r>
          </a:p>
          <a:p>
            <a:pPr algn="l">
              <a:lnSpc>
                <a:spcPct val="100000"/>
              </a:lnSpc>
            </a:pPr>
            <a:r>
              <a:rPr sz="2400">
                <a:latin typeface="Arial"/>
              </a:rPr>
              <a:t>Use cards to mark key events in AI development (1956 Dartmouth Conference, 1969 "Perceptrons", 1986 Backpropagation).</a:t>
            </a:r>
          </a:p>
          <a:p>
            <a:pPr algn="l">
              <a:lnSpc>
                <a:spcPct val="100000"/>
              </a:lnSpc>
            </a:pPr>
            <a:r>
              <a:rPr sz="2400">
                <a:latin typeface="Arial"/>
              </a:rPr>
              <a:t>Discussion: "Which events were technological breakthroughs? Which were conceptual shifts?"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Thinking and Activities</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385695" y="846455"/>
            <a:ext cx="4126865"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9495" y="2185670"/>
            <a:ext cx="5478780" cy="3250565"/>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内容占位符 11"/>
          <p:cNvSpPr>
            <a:spLocks noGrp="1"/>
          </p:cNvSpPr>
          <p:nvPr>
            <p:ph sz="half" idx="1"/>
          </p:nvPr>
        </p:nvSpPr>
        <p:spPr>
          <a:xfrm>
            <a:off x="1113790" y="2341245"/>
            <a:ext cx="5057775" cy="2940050"/>
          </a:xfrm>
        </p:spPr>
        <p:txBody>
          <a:bodyPr>
            <a:normAutofit fontScale="90000"/>
          </a:bodyPr>
          <a:lstStyle/>
          <a:p>
            <a:pPr algn="l">
              <a:lnSpc>
                <a:spcPct val="100000"/>
              </a:lnSpc>
            </a:pPr>
            <a:r>
              <a:rPr sz="2400">
                <a:latin typeface="Arial"/>
              </a:rPr>
              <a:t>Activity 2: Expert System Design Challenge</a:t>
            </a:r>
          </a:p>
          <a:p>
            <a:pPr algn="l">
              <a:lnSpc>
                <a:spcPct val="100000"/>
              </a:lnSpc>
            </a:pPr>
            <a:r>
              <a:rPr sz="2400">
                <a:latin typeface="Arial"/>
              </a:rPr>
              <a:t>Task: Design the core rules for a "Campus Life Advisor" expert system (e.g., course selection, activity recommendations).</a:t>
            </a:r>
          </a:p>
          <a:p>
            <a:pPr algn="l">
              <a:lnSpc>
                <a:spcPct val="100000"/>
              </a:lnSpc>
            </a:pPr>
            <a:r>
              <a:rPr sz="2400">
                <a:latin typeface="Arial"/>
              </a:rPr>
              <a:t>Discussion:</a:t>
            </a:r>
          </a:p>
          <a:p>
            <a:pPr algn="l">
              <a:lnSpc>
                <a:spcPct val="100000"/>
              </a:lnSpc>
            </a:pPr>
            <a:r>
              <a:rPr sz="2400">
                <a:latin typeface="Arial"/>
              </a:rPr>
              <a:t>“How can vague student needs be translated into logical rules? What difficulties will be encountered?”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581025" y="2228215"/>
            <a:ext cx="10199370" cy="3561715"/>
          </a:xfrm>
        </p:spPr>
        <p:txBody>
          <a:bodyPr>
            <a:normAutofit/>
          </a:bodyPr>
          <a:lstStyle/>
          <a:p>
            <a:pPr marL="648970" indent="-342900" algn="l">
              <a:lnSpc>
                <a:spcPct val="100000"/>
              </a:lnSpc>
              <a:buClr>
                <a:srgbClr val="1F2329"/>
              </a:buClr>
              <a:buFont typeface="Wingdings" panose="05000000000000000000" pitchFamily="2" charset="2"/>
              <a:buChar char="p"/>
            </a:pPr>
            <a:r>
              <a:rPr sz="2400">
                <a:latin typeface="Arial"/>
              </a:rPr>
              <a:t>Early AI Development = Technological Breakthrough (Golden Decade) → Reflection and Adjustment (Winter and Thaw) → Vision Reshaping (Lessons from the Lull).</a:t>
            </a:r>
          </a:p>
          <a:p>
            <a:pPr marL="648970" indent="-342900" algn="l">
              <a:lnSpc>
                <a:spcPct val="100000"/>
              </a:lnSpc>
              <a:buClr>
                <a:srgbClr val="1F2329"/>
              </a:buClr>
              <a:buFont typeface="Wingdings" panose="05000000000000000000" pitchFamily="2" charset="2"/>
              <a:buChar char="p"/>
            </a:pPr>
            <a:r>
              <a:rPr sz="2400">
                <a:latin typeface="Arial"/>
              </a:rPr>
              <a:t>Early AI Development Trajectory: Peak → Trough → Re-exploration.</a:t>
            </a:r>
          </a:p>
        </p:txBody>
      </p:sp>
      <p:sp>
        <p:nvSpPr>
          <p:cNvPr id="4" name="标题 3"/>
          <p:cNvSpPr>
            <a:spLocks noGrp="1"/>
          </p:cNvSpPr>
          <p:nvPr>
            <p:ph type="title"/>
          </p:nvPr>
        </p:nvSpPr>
        <p:spPr/>
        <p:txBody>
          <a:bodyPr/>
          <a:lstStyle/>
          <a:p>
            <a:pPr algn="l">
              <a:lnSpc>
                <a:spcPct val="100000"/>
              </a:lnSpc>
            </a:pPr>
            <a:r>
              <a:rPr sz="2400">
                <a:latin typeface="Arial"/>
              </a:rPr>
              <a:t>Course Summary</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581194" y="2228005"/>
            <a:ext cx="10772605" cy="989583"/>
          </a:xfrm>
        </p:spPr>
        <p:txBody>
          <a:bodyPr>
            <a:normAutofit/>
          </a:bodyPr>
          <a:lstStyle/>
          <a:p>
            <a:pPr algn="l">
              <a:lnSpc>
                <a:spcPct val="100000"/>
              </a:lnSpc>
            </a:pPr>
            <a:r>
              <a:rPr sz="2400">
                <a:latin typeface="Arial"/>
              </a:rPr>
              <a:t>Write a short essay analyzing the similarities and differences between ChatGPT and ELIZA, and reflect on "whether AI truly understands language."</a:t>
            </a:r>
          </a:p>
        </p:txBody>
      </p:sp>
      <p:sp>
        <p:nvSpPr>
          <p:cNvPr id="4" name="标题 3"/>
          <p:cNvSpPr>
            <a:spLocks noGrp="1"/>
          </p:cNvSpPr>
          <p:nvPr>
            <p:ph type="title"/>
          </p:nvPr>
        </p:nvSpPr>
        <p:spPr/>
        <p:txBody>
          <a:bodyPr/>
          <a:lstStyle/>
          <a:p>
            <a:pPr algn="l">
              <a:lnSpc>
                <a:spcPct val="100000"/>
              </a:lnSpc>
            </a:pPr>
            <a:r>
              <a:rPr sz="2400">
                <a:latin typeface="Arial"/>
              </a:rPr>
              <a:t>Homework</a:t>
            </a:r>
          </a:p>
        </p:txBody>
      </p:sp>
      <p:pic>
        <p:nvPicPr>
          <p:cNvPr id="3" name="IM 8"/>
          <p:cNvPicPr/>
          <p:nvPr>
            <p:custDataLst>
              <p:tags r:id="rId1"/>
            </p:custDataLst>
          </p:nvPr>
        </p:nvPicPr>
        <p:blipFill>
          <a:blip r:embed="rId5"/>
          <a:stretch>
            <a:fillRect/>
          </a:stretch>
        </p:blipFill>
        <p:spPr>
          <a:xfrm>
            <a:off x="6504305" y="3594100"/>
            <a:ext cx="1572260" cy="1559560"/>
          </a:xfrm>
          <a:prstGeom prst="rect">
            <a:avLst/>
          </a:prstGeom>
        </p:spPr>
      </p:pic>
      <p:pic>
        <p:nvPicPr>
          <p:cNvPr id="10" name="IM 10"/>
          <p:cNvPicPr/>
          <p:nvPr>
            <p:custDataLst>
              <p:tags r:id="rId2"/>
            </p:custDataLst>
          </p:nvPr>
        </p:nvPicPr>
        <p:blipFill>
          <a:blip r:embed="rId6"/>
          <a:stretch>
            <a:fillRect/>
          </a:stretch>
        </p:blipFill>
        <p:spPr>
          <a:xfrm>
            <a:off x="8402955" y="3594100"/>
            <a:ext cx="2684780" cy="1559560"/>
          </a:xfrm>
          <a:prstGeom prst="rect">
            <a:avLst/>
          </a:prstGeom>
        </p:spPr>
      </p:pic>
      <p:pic>
        <p:nvPicPr>
          <p:cNvPr id="28" name="IM 28"/>
          <p:cNvPicPr/>
          <p:nvPr>
            <p:custDataLst>
              <p:tags r:id="rId3"/>
            </p:custDataLst>
          </p:nvPr>
        </p:nvPicPr>
        <p:blipFill>
          <a:blip r:embed="rId7"/>
          <a:stretch>
            <a:fillRect/>
          </a:stretch>
        </p:blipFill>
        <p:spPr>
          <a:xfrm>
            <a:off x="1126173" y="3602038"/>
            <a:ext cx="5051425" cy="2037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509858" y="1138654"/>
          <a:ext cx="11014003" cy="4553637"/>
        </p:xfrm>
        <a:graphic>
          <a:graphicData uri="http://schemas.openxmlformats.org/drawingml/2006/table">
            <a:tbl>
              <a:tblPr firstRow="1" bandRow="1">
                <a:tableStyleId>{21E4AEA4-8DFA-4A89-87EB-49C32662AFE0}</a:tableStyleId>
              </a:tblPr>
              <a:tblGrid>
                <a:gridCol w="11014003">
                  <a:extLst>
                    <a:ext uri="{9D8B030D-6E8A-4147-A177-3AD203B41FA5}">
                      <a16:colId xmlns:a16="http://schemas.microsoft.com/office/drawing/2014/main" val="20000"/>
                    </a:ext>
                  </a:extLst>
                </a:gridCol>
              </a:tblGrid>
              <a:tr h="888527">
                <a:tc>
                  <a:txBody>
                    <a:bodyPr/>
                    <a:lstStyle/>
                    <a:p>
                      <a:pPr algn="l">
                        <a:lnSpc>
                          <a:spcPct val="100000"/>
                        </a:lnSpc>
                      </a:pPr>
                      <a:r>
                        <a:rPr sz="2400">
                          <a:latin typeface="Arial"/>
                        </a:rPr>
                        <a:t>Learning Objectives</a:t>
                      </a:r>
                    </a:p>
                  </a:txBody>
                  <a:tcPr marL="68580" marR="68580" marT="34290" marB="34290" anchor="ctr"/>
                </a:tc>
                <a:extLst>
                  <a:ext uri="{0D108BD9-81ED-4DB2-BD59-A6C34878D82A}">
                    <a16:rowId xmlns:a16="http://schemas.microsoft.com/office/drawing/2014/main" val="10000"/>
                  </a:ext>
                </a:extLst>
              </a:tr>
              <a:tr h="3665110">
                <a:tc>
                  <a:txBody>
                    <a:bodyPr/>
                    <a:lstStyle/>
                    <a:p>
                      <a:pPr marL="457200" indent="-457200" algn="l">
                        <a:lnSpc>
                          <a:spcPct val="100000"/>
                        </a:lnSpc>
                        <a:spcBef>
                          <a:spcPts val="1200"/>
                        </a:spcBef>
                        <a:spcAft>
                          <a:spcPts val="1200"/>
                        </a:spcAft>
                        <a:buFont typeface="+mj-ea"/>
                        <a:buAutoNum type="circleNumDbPlain"/>
                      </a:pPr>
                      <a:r>
                        <a:rPr sz="2400">
                          <a:latin typeface="Arial"/>
                        </a:rPr>
                        <a:t>Understand the four early stages of AI development (the Golden Decade, the AI Winter, the Brief Thaw, and the Second Lull).
Master the core progress of symbolic methods (theorem proving, expert systems) and neural networks (perceptrons, backpropagation).
Understand the causes of the two lulls and the historical lessons learned.</a:t>
                      </a:r>
                    </a:p>
                  </a:txBody>
                  <a:tcPr marL="68580" marR="68580" marT="34290" marB="3429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31883" y="2118167"/>
            <a:ext cx="10178926" cy="3602477"/>
          </a:xfrm>
        </p:spPr>
        <p:txBody>
          <a:bodyPr>
            <a:normAutofit lnSpcReduction="20000"/>
          </a:bodyPr>
          <a:lstStyle/>
          <a:p>
            <a:pPr algn="l">
              <a:lnSpc>
                <a:spcPct val="100000"/>
              </a:lnSpc>
            </a:pPr>
            <a:r>
              <a:rPr sz="2400">
                <a:latin typeface="Arial"/>
              </a:rPr>
              <a:t>I. The Golden Decade (1956-1974)</a:t>
            </a:r>
          </a:p>
          <a:p>
            <a:pPr algn="l">
              <a:lnSpc>
                <a:spcPct val="100000"/>
              </a:lnSpc>
            </a:pPr>
            <a:r>
              <a:rPr sz="2400">
                <a:latin typeface="Arial"/>
              </a:rPr>
              <a:t>II. The Arrival of the AI Winter (1974-1980)</a:t>
            </a:r>
          </a:p>
          <a:p>
            <a:pPr algn="l">
              <a:lnSpc>
                <a:spcPct val="100000"/>
              </a:lnSpc>
            </a:pPr>
            <a:r>
              <a:rPr sz="2400">
                <a:latin typeface="Arial"/>
              </a:rPr>
              <a:t>III. The Brief Thaw (1980-1987)</a:t>
            </a:r>
          </a:p>
          <a:p>
            <a:pPr algn="l">
              <a:lnSpc>
                <a:spcPct val="100000"/>
              </a:lnSpc>
            </a:pPr>
            <a:r>
              <a:rPr sz="2400">
                <a:latin typeface="Arial"/>
              </a:rPr>
              <a:t>IV. The Second Lull (1987-1993)</a:t>
            </a:r>
          </a:p>
          <a:p>
            <a:pPr algn="l">
              <a:lnSpc>
                <a:spcPct val="100000"/>
              </a:lnSpc>
            </a:pPr>
            <a:r>
              <a:rPr sz="2400">
                <a:latin typeface="Arial"/>
              </a:rPr>
              <a:t>V. Summary</a:t>
            </a:r>
          </a:p>
        </p:txBody>
      </p:sp>
      <p:sp>
        <p:nvSpPr>
          <p:cNvPr id="2" name="标题 1"/>
          <p:cNvSpPr>
            <a:spLocks noGrp="1"/>
          </p:cNvSpPr>
          <p:nvPr>
            <p:ph type="title"/>
          </p:nvPr>
        </p:nvSpPr>
        <p:spPr>
          <a:xfrm>
            <a:off x="1431882" y="490438"/>
            <a:ext cx="10178925" cy="1351451"/>
          </a:xfrm>
        </p:spPr>
        <p:txBody>
          <a:bodyPr>
            <a:normAutofit/>
          </a:bodyPr>
          <a:lstStyle/>
          <a:p>
            <a:pPr algn="l">
              <a:lnSpc>
                <a:spcPct val="100000"/>
              </a:lnSpc>
            </a:pPr>
            <a:r>
              <a:rPr sz="2400">
                <a:latin typeface="Arial"/>
              </a:rPr>
              <a:t>Table of Contents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Scenario Creation</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543175" y="688975"/>
            <a:ext cx="3811905"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9495" y="2185670"/>
            <a:ext cx="5478780" cy="2694305"/>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内容占位符 11"/>
          <p:cNvSpPr>
            <a:spLocks noGrp="1"/>
          </p:cNvSpPr>
          <p:nvPr>
            <p:ph sz="half" idx="1"/>
          </p:nvPr>
        </p:nvSpPr>
        <p:spPr>
          <a:xfrm>
            <a:off x="1370330" y="2395220"/>
            <a:ext cx="5057775" cy="2203450"/>
          </a:xfrm>
        </p:spPr>
        <p:txBody>
          <a:bodyPr>
            <a:normAutofit/>
          </a:bodyPr>
          <a:lstStyle/>
          <a:p>
            <a:pPr algn="l">
              <a:lnSpc>
                <a:spcPct val="100000"/>
              </a:lnSpc>
            </a:pPr>
            <a:r>
              <a:rPr sz="2400">
                <a:latin typeface="Arial"/>
              </a:rPr>
              <a:t>If AI technology development suffers a major setback, how should scientists respond? Have similar events occurred in history?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The Golden Decade (1956-1974)</a:t>
            </a:r>
            <a:endParaRPr lang="en-US" altLang="zh-CN" dirty="0" err="1">
              <a:solidFill>
                <a:srgbClr val="1F2329"/>
              </a:solidFill>
              <a:latin typeface="Noto Sans SC"/>
            </a:endParaRPr>
          </a:p>
        </p:txBody>
      </p:sp>
      <p:sp>
        <p:nvSpPr>
          <p:cNvPr id="8" name="文本框 7"/>
          <p:cNvSpPr txBox="1"/>
          <p:nvPr/>
        </p:nvSpPr>
        <p:spPr>
          <a:xfrm>
            <a:off x="1016000" y="1691005"/>
            <a:ext cx="10338435" cy="1788795"/>
          </a:xfrm>
          <a:prstGeom prst="rect">
            <a:avLst/>
          </a:prstGeom>
        </p:spPr>
        <p:txBody>
          <a:bodyPr wrap="square">
            <a:spAutoFit/>
          </a:bodyPr>
          <a:lstStyle/>
          <a:p>
            <a:pPr marL="306070" indent="-306070" algn="l" defTabSz="457200">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The decade following the Dartmouth Conference is known as the "Golden Decade" of artificial intelligence, marking the first peak in the history of AI development. During this period, researchers made a series of exciting advances in theorem proving, conversational robots, and neural networks. These achievements led people to believe that creating machines with human-level intelligence was not a difficult task.</a:t>
            </a:r>
          </a:p>
        </p:txBody>
      </p:sp>
      <p:sp>
        <p:nvSpPr>
          <p:cNvPr id="2" name="文本框 5"/>
          <p:cNvSpPr txBox="1"/>
          <p:nvPr/>
        </p:nvSpPr>
        <p:spPr>
          <a:xfrm>
            <a:off x="1253796" y="5993187"/>
            <a:ext cx="3819728" cy="58477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sz="2400">
                <a:latin typeface="Arial"/>
              </a:rPr>
              <a:t>“Within twenty years, machines will be capable of doing any work a man can do.” — Herbert Simon, 1956.</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rotWithShape="1">
          <a:blip r:embed="rId2"/>
          <a:srcRect l="2612" t="2656"/>
          <a:stretch>
            <a:fillRect/>
          </a:stretch>
        </p:blipFill>
        <p:spPr>
          <a:xfrm>
            <a:off x="2219960" y="3673475"/>
            <a:ext cx="2245360" cy="2244090"/>
          </a:xfrm>
          <a:prstGeom prst="rect">
            <a:avLst/>
          </a:prstGeom>
        </p:spPr>
      </p:pic>
      <p:sp>
        <p:nvSpPr>
          <p:cNvPr id="6" name="文本框 5"/>
          <p:cNvSpPr txBox="1"/>
          <p:nvPr/>
        </p:nvSpPr>
        <p:spPr>
          <a:xfrm>
            <a:off x="6273592" y="5993187"/>
            <a:ext cx="4604426" cy="584775"/>
          </a:xfrm>
          <a:prstGeom prst="rect">
            <a:avLst/>
          </a:prstGeom>
          <a:noFill/>
        </p:spPr>
        <p:txBody>
          <a:bodyPr wrap="square">
            <a:spAutoFit/>
          </a:bodyPr>
          <a:lstStyle/>
          <a:p>
            <a:pPr algn="l">
              <a:lnSpc>
                <a:spcPct val="100000"/>
              </a:lnSpc>
            </a:pPr>
            <a:r>
              <a:rPr sz="2400">
                <a:latin typeface="Arial"/>
              </a:rPr>
              <a:t>“In from three to eight years we will have a machine with the general intelligence of an average human being.” — Marvin Minsky, 1970.</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50" name="Picture 2" descr="Lives: Marvin Minsky *54 | Princeton Alumni Week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65" y="3632835"/>
            <a:ext cx="3947795" cy="2296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The Golden Decade (1956-1974)</a:t>
            </a:r>
            <a:endParaRPr lang="en-US" altLang="zh-CN" dirty="0" err="1">
              <a:solidFill>
                <a:srgbClr val="1F2329"/>
              </a:solidFill>
              <a:latin typeface="Noto Sans SC"/>
            </a:endParaRPr>
          </a:p>
        </p:txBody>
      </p:sp>
      <p:sp>
        <p:nvSpPr>
          <p:cNvPr id="8" name="文本框 7"/>
          <p:cNvSpPr txBox="1"/>
          <p:nvPr/>
        </p:nvSpPr>
        <p:spPr>
          <a:xfrm>
            <a:off x="1016000" y="2124075"/>
            <a:ext cx="10338435" cy="2406015"/>
          </a:xfrm>
          <a:prstGeom prst="rect">
            <a:avLst/>
          </a:prstGeom>
        </p:spPr>
        <p:txBody>
          <a:bodyPr wrap="square">
            <a:spAutoFit/>
          </a:bodyPr>
          <a:lstStyle/>
          <a:p>
            <a:pPr marL="306070" indent="-306070" algn="l" defTabSz="457200">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During this decade, a large amount of funding was invested in AI research, and many famous universities established artificial intelligence research institutions, including MIT where Marvin Minsky was, Carnegie Mellon University where Allen Newell and Herbert Simon were, the AI laboratory created by John McCarthy at Stanford University, and the AI laboratory created by Donald Michie at the University of Edinburgh in the UK.</a:t>
            </a:r>
          </a:p>
          <a:p>
            <a:pPr marL="306070" indent="-306070" algn="l" defTabSz="457200">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Theorem proving, conversational robots, and neural networks are three representative achievements.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The Golden Decade (1956-1974)</a:t>
            </a:r>
            <a:endParaRPr lang="en-US" altLang="zh-CN" dirty="0" err="1">
              <a:solidFill>
                <a:srgbClr val="1F2329"/>
              </a:solidFill>
              <a:latin typeface="Noto Sans SC"/>
            </a:endParaRPr>
          </a:p>
        </p:txBody>
      </p:sp>
      <p:sp>
        <p:nvSpPr>
          <p:cNvPr id="3" name="内容占位符 2"/>
          <p:cNvSpPr>
            <a:spLocks noGrp="1"/>
          </p:cNvSpPr>
          <p:nvPr>
            <p:ph idx="1"/>
          </p:nvPr>
        </p:nvSpPr>
        <p:spPr>
          <a:xfrm>
            <a:off x="656991" y="1691044"/>
            <a:ext cx="10354233" cy="1323439"/>
          </a:xfrm>
          <a:prstGeom prst="rect">
            <a:avLst/>
          </a:prstGeom>
        </p:spPr>
        <p:txBody>
          <a:bodyPr>
            <a:noAutofit/>
          </a:bodyPr>
          <a:lstStyle/>
          <a:p>
            <a:pPr algn="l">
              <a:lnSpc>
                <a:spcPct val="100000"/>
              </a:lnSpc>
            </a:pPr>
            <a:r>
              <a:rPr sz="2400">
                <a:latin typeface="Arial"/>
              </a:rPr>
              <a:t>In 1959, Hao Wang proposed an efficient algorithm that proved all the theorems in "Principia Mathematica" in 9 minutes.</a:t>
            </a:r>
            <a:endParaRPr lang="en-US" altLang="zh-CN" dirty="0"/>
          </a:p>
          <a:p>
            <a:pPr algn="l">
              <a:lnSpc>
                <a:spcPct val="100000"/>
              </a:lnSpc>
            </a:pPr>
            <a:r>
              <a:rPr sz="2400">
                <a:latin typeface="Arial"/>
              </a:rPr>
              <a:t>In 1965, Robinson proposed the resolution method, further expanding the applicable scope of theorem proving.</a:t>
            </a:r>
            <a:endParaRPr lang="en-US" altLang="zh-CN" dirty="0"/>
          </a:p>
          <a:p>
            <a:pPr algn="l">
              <a:lnSpc>
                <a:spcPct val="100000"/>
              </a:lnSpc>
            </a:pPr>
            <a:r>
              <a:rPr sz="2400">
                <a:latin typeface="Arial"/>
              </a:rPr>
              <a:t>Theorem proving became the first major achievement of artificial intelligence researchers.</a:t>
            </a:r>
            <a:endParaRPr lang="en-US" altLang="zh-CN"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283028" y="5904178"/>
            <a:ext cx="3607816" cy="830997"/>
          </a:xfrm>
          <a:prstGeom prst="rect">
            <a:avLst/>
          </a:prstGeom>
          <a:noFill/>
        </p:spPr>
        <p:txBody>
          <a:bodyPr wrap="square">
            <a:spAutoFit/>
          </a:bodyPr>
          <a:lstStyle/>
          <a:p>
            <a:pPr algn="l">
              <a:lnSpc>
                <a:spcPct val="100000"/>
              </a:lnSpc>
            </a:pPr>
            <a:r>
              <a:rPr sz="2400">
                <a:latin typeface="Arial"/>
              </a:rPr>
              <a:t>John Alan Robinson (1930-2016), an American philosopher, mathematician, and computer scientist, made significant contributions to the field of theorem proving.</a:t>
            </a:r>
            <a:endParaRPr lang="zh-CN" altLang="en-US" sz="16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57225" y="5781675"/>
            <a:ext cx="5575935" cy="1076325"/>
          </a:xfrm>
          <a:prstGeom prst="rect">
            <a:avLst/>
          </a:prstGeom>
          <a:noFill/>
        </p:spPr>
        <p:txBody>
          <a:bodyPr wrap="square">
            <a:spAutoFit/>
          </a:bodyPr>
          <a:lstStyle/>
          <a:p>
            <a:pPr algn="l">
              <a:lnSpc>
                <a:spcPct val="100000"/>
              </a:lnSpc>
            </a:pPr>
            <a:r>
              <a:rPr sz="2400">
                <a:latin typeface="Arial"/>
              </a:rPr>
              <a:t>Hao Wang (1921-1995), a Chinese-American mathematician, professor at Harvard University, and professor at Rockefeller University. In 1983, he was awarded the first "Milestone Prize in Automated Theorem Proving" by the International Joint Conferences on Artificial Intelligence in recognition of his pioneering contributions to the field of automated theorem proving research.</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43785" y="3851275"/>
            <a:ext cx="1930400" cy="1930400"/>
          </a:xfrm>
          <a:prstGeom prst="rect">
            <a:avLst/>
          </a:prstGeom>
        </p:spPr>
      </p:pic>
      <p:pic>
        <p:nvPicPr>
          <p:cNvPr id="6" name="图片 5"/>
          <p:cNvPicPr>
            <a:picLocks noChangeAspect="1"/>
          </p:cNvPicPr>
          <p:nvPr/>
        </p:nvPicPr>
        <p:blipFill rotWithShape="1">
          <a:blip r:embed="rId3"/>
          <a:srcRect l="6752" r="7280"/>
          <a:stretch>
            <a:fillRect/>
          </a:stretch>
        </p:blipFill>
        <p:spPr>
          <a:xfrm>
            <a:off x="7628890" y="3851275"/>
            <a:ext cx="2231390" cy="19405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The Golden Decade (1956-1974)</a:t>
            </a:r>
            <a:endParaRPr lang="en-US" altLang="zh-CN" dirty="0" err="1">
              <a:solidFill>
                <a:srgbClr val="1F2329"/>
              </a:solidFill>
              <a:latin typeface="Noto Sans SC"/>
            </a:endParaRPr>
          </a:p>
        </p:txBody>
      </p:sp>
      <p:sp>
        <p:nvSpPr>
          <p:cNvPr id="2" name="文本框 1"/>
          <p:cNvSpPr txBox="1"/>
          <p:nvPr/>
        </p:nvSpPr>
        <p:spPr>
          <a:xfrm>
            <a:off x="838200" y="1691005"/>
            <a:ext cx="7320915" cy="4834255"/>
          </a:xfrm>
          <a:prstGeom prst="rect">
            <a:avLst/>
          </a:prstGeom>
        </p:spPr>
        <p:txBody>
          <a:bodyPr wrap="square">
            <a:spAutoFit/>
          </a:bodyPr>
          <a:lstStyle/>
          <a:p>
            <a:pPr algn="l" defTabSz="457200">
              <a:lnSpc>
                <a:spcPct val="100000"/>
              </a:lnSpc>
              <a:spcBef>
                <a:spcPts val="500"/>
              </a:spcBef>
              <a:buClrTx/>
              <a:buSzTx/>
              <a:buFontTx/>
            </a:pPr>
            <a:r>
              <a:rPr sz="2400">
                <a:latin typeface="Arial"/>
              </a:rPr>
              <a:t>ELIZA: The Template-based Robot</a:t>
            </a:r>
            <a:endParaRPr kumimoji="1" lang="en-US" altLang="zh-CN" sz="2800" dirty="0">
              <a:solidFill>
                <a:schemeClr val="accent1"/>
              </a:solidFill>
              <a:effectLst>
                <a:outerShdw blurRad="38100" dist="25400" dir="5400000" algn="ctr" rotWithShape="0">
                  <a:srgbClr val="6E747A">
                    <a:alpha val="43000"/>
                    <a:alpha val="43000"/>
                  </a:srgbClr>
                </a:outerShdw>
              </a:effectLst>
              <a:latin typeface="Source Han Sans CN Bold"/>
              <a:ea typeface="Source Han Sans CN Bold"/>
              <a:cs typeface="Source Han Sans CN Bold"/>
            </a:endParaRPr>
          </a:p>
          <a:p>
            <a:pPr marL="306070" indent="-306070" algn="l" defTabSz="457200">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In 1966, Joseph Weizenbaum at MIT developed a robot program named ELIZA. This program, through a script called DOCTOR, could converse with humans in a manner similar to a psychologist.</a:t>
            </a:r>
          </a:p>
          <a:p>
            <a:pPr marL="306070" indent="-306070" algn="l" defTabSz="457200">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ELIZA's working principle is based on "transformation rules," which are applied when the program detects certain keywords in the text.</a:t>
            </a:r>
          </a:p>
          <a:p>
            <a:pPr marL="306070" indent="-306070" algn="l" defTabSz="457200">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Weizenbaum explained in detail how ELIZA worked, showing that the program did not truly understand human language but was cleverly programmed to appear as if it did.</a:t>
            </a:r>
          </a:p>
        </p:txBody>
      </p:sp>
      <p:pic>
        <p:nvPicPr>
          <p:cNvPr id="20" name="IM 20"/>
          <p:cNvPicPr/>
          <p:nvPr>
            <p:custDataLst>
              <p:tags r:id="rId1"/>
            </p:custDataLst>
          </p:nvPr>
        </p:nvPicPr>
        <p:blipFill>
          <a:blip r:embed="rId4"/>
          <a:stretch>
            <a:fillRect/>
          </a:stretch>
        </p:blipFill>
        <p:spPr>
          <a:xfrm>
            <a:off x="8542655" y="1457325"/>
            <a:ext cx="2691130" cy="2331720"/>
          </a:xfrm>
          <a:prstGeom prst="rect">
            <a:avLst/>
          </a:prstGeom>
        </p:spPr>
      </p:pic>
      <p:pic>
        <p:nvPicPr>
          <p:cNvPr id="22" name="IM 22"/>
          <p:cNvPicPr/>
          <p:nvPr>
            <p:custDataLst>
              <p:tags r:id="rId2"/>
            </p:custDataLst>
          </p:nvPr>
        </p:nvPicPr>
        <p:blipFill>
          <a:blip r:embed="rId5"/>
          <a:stretch>
            <a:fillRect/>
          </a:stretch>
        </p:blipFill>
        <p:spPr>
          <a:xfrm>
            <a:off x="8542655" y="3932555"/>
            <a:ext cx="2691765" cy="223583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c1NjFhMjNjZTNmM2FjYWUzYmU1NDk2NDc0OGE0Zm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ID" val="custom20235973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3"/>
  <p:tag name="KSO_WM_TEMPLATE_CATEGORY" val="custom"/>
  <p:tag name="KSO_WM_UNIT_VALUE" val="30"/>
  <p:tag name="KSO_WM_UNIT_PRESET_TEXT" val="金山办公软件有限公司"/>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ID" val="custom20235973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3"/>
  <p:tag name="KSO_WM_TEMPLATE_CATEGORY" val="custom"/>
  <p:tag name="KSO_WM_UNIT_VALUE" val="30"/>
  <p:tag name="KSO_WM_UNIT_PRESET_TEXT" val="金山办公软件有限公司"/>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清华简约">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清华简约">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清华简约</Template>
  <TotalTime>51</TotalTime>
  <Words>2408</Words>
  <Application>Microsoft Office PowerPoint</Application>
  <PresentationFormat>宽屏</PresentationFormat>
  <Paragraphs>121</Paragraphs>
  <Slides>26</Slides>
  <Notes>6</Notes>
  <HiddenSlides>0</HiddenSlides>
  <MMClips>0</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1</vt:i4>
      </vt:variant>
      <vt:variant>
        <vt:lpstr>幻灯片标题</vt:lpstr>
      </vt:variant>
      <vt:variant>
        <vt:i4>26</vt:i4>
      </vt:variant>
    </vt:vector>
  </HeadingPairs>
  <TitlesOfParts>
    <vt:vector size="42" baseType="lpstr">
      <vt:lpstr>Noto Sans SC</vt:lpstr>
      <vt:lpstr>Source Han Sans CN Bold</vt:lpstr>
      <vt:lpstr>等线</vt:lpstr>
      <vt:lpstr>宋体</vt:lpstr>
      <vt:lpstr>微软雅黑</vt:lpstr>
      <vt:lpstr>Arial</vt:lpstr>
      <vt:lpstr>Gill Sans MT</vt:lpstr>
      <vt:lpstr>Helvetica</vt:lpstr>
      <vt:lpstr>Wingdings</vt:lpstr>
      <vt:lpstr>Wingdings 2</vt:lpstr>
      <vt:lpstr>清华简约</vt:lpstr>
      <vt:lpstr>1_清华简约</vt:lpstr>
      <vt:lpstr>清华简约主题-扁平-16:9</vt:lpstr>
      <vt:lpstr>1_清华简约主题-扁平-16:9</vt:lpstr>
      <vt:lpstr>2_清华简约主题-扁平-16:9</vt:lpstr>
      <vt:lpstr>Paintbrush Picture</vt:lpstr>
      <vt:lpstr>第一章：人工智能概述</vt:lpstr>
      <vt:lpstr>第七节：人工智能发展史（1）</vt:lpstr>
      <vt:lpstr>PowerPoint 演示文稿</vt:lpstr>
      <vt:lpstr>目录</vt:lpstr>
      <vt:lpstr>情境创设</vt:lpstr>
      <vt:lpstr>黄金十年（1956-1974）</vt:lpstr>
      <vt:lpstr>黄金十年（1956-1974）</vt:lpstr>
      <vt:lpstr>黄金十年（1956-1974）</vt:lpstr>
      <vt:lpstr>黄金十年（1956-1974）</vt:lpstr>
      <vt:lpstr>黄金十年（1956-1974）</vt:lpstr>
      <vt:lpstr>黄金十年（1956-1974）</vt:lpstr>
      <vt:lpstr>黄金十年（1956-1974）</vt:lpstr>
      <vt:lpstr>严冬到来（1974-1980）</vt:lpstr>
      <vt:lpstr>严冬到来（1974-1980）</vt:lpstr>
      <vt:lpstr>短暂回暖（1980-1987）</vt:lpstr>
      <vt:lpstr>短暂回暖（1980-1987）</vt:lpstr>
      <vt:lpstr>短暂回暖（1980-1987）</vt:lpstr>
      <vt:lpstr>短暂回暖（1980-1987）</vt:lpstr>
      <vt:lpstr>二次低潮（1987-1993）</vt:lpstr>
      <vt:lpstr>二次低潮（1987-1993）</vt:lpstr>
      <vt:lpstr>二次低潮（1987-1993）</vt:lpstr>
      <vt:lpstr>二次低潮（1987-1993）</vt:lpstr>
      <vt:lpstr>思考与活动</vt:lpstr>
      <vt:lpstr>思考与活动</vt:lpstr>
      <vt:lpstr>课程总结</vt:lpstr>
      <vt:lpstr>课后作业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第一节：智能机器的梦想</dc:title>
  <dc:creator>wangd</dc:creator>
  <cp:lastModifiedBy>Yuqing Long</cp:lastModifiedBy>
  <cp:revision>33</cp:revision>
  <dcterms:created xsi:type="dcterms:W3CDTF">2025-01-25T09:57:00Z</dcterms:created>
  <dcterms:modified xsi:type="dcterms:W3CDTF">2025-09-30T02:00:51Z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088E8478E49E479190E246C75FDF5DB6_12</vt:lpwstr>
  </property>
  <property fmtid="{D5CDD505-2E9C-101B-9397-08002B2CF9AE}" pid="3" name="KSOProductBuildVer">
    <vt:lpwstr>2052-12.1.0.19770</vt:lpwstr>
  </property>
</Properties>
</file>